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78" r:id="rId8"/>
    <p:sldId id="275" r:id="rId9"/>
    <p:sldId id="262" r:id="rId10"/>
    <p:sldId id="265" r:id="rId11"/>
    <p:sldId id="264" r:id="rId12"/>
    <p:sldId id="276" r:id="rId13"/>
    <p:sldId id="272" r:id="rId14"/>
    <p:sldId id="273" r:id="rId15"/>
    <p:sldId id="269" r:id="rId16"/>
    <p:sldId id="284" r:id="rId17"/>
    <p:sldId id="285" r:id="rId18"/>
    <p:sldId id="286" r:id="rId19"/>
    <p:sldId id="270" r:id="rId20"/>
    <p:sldId id="287" r:id="rId21"/>
    <p:sldId id="288" r:id="rId22"/>
    <p:sldId id="277" r:id="rId23"/>
    <p:sldId id="280" r:id="rId24"/>
    <p:sldId id="289" r:id="rId25"/>
    <p:sldId id="290" r:id="rId26"/>
    <p:sldId id="291" r:id="rId27"/>
    <p:sldId id="293" r:id="rId28"/>
    <p:sldId id="299" r:id="rId29"/>
    <p:sldId id="294" r:id="rId30"/>
    <p:sldId id="295" r:id="rId31"/>
    <p:sldId id="296" r:id="rId32"/>
    <p:sldId id="298" r:id="rId33"/>
    <p:sldId id="300" r:id="rId34"/>
    <p:sldId id="301" r:id="rId35"/>
    <p:sldId id="302" r:id="rId36"/>
    <p:sldId id="304" r:id="rId37"/>
    <p:sldId id="281" r:id="rId38"/>
    <p:sldId id="303" r:id="rId39"/>
    <p:sldId id="305" r:id="rId40"/>
    <p:sldId id="306" r:id="rId41"/>
    <p:sldId id="307" r:id="rId42"/>
    <p:sldId id="308" r:id="rId43"/>
    <p:sldId id="309" r:id="rId44"/>
    <p:sldId id="310" r:id="rId45"/>
    <p:sldId id="311" r:id="rId46"/>
    <p:sldId id="312" r:id="rId47"/>
    <p:sldId id="313" r:id="rId48"/>
    <p:sldId id="282" r:id="rId49"/>
    <p:sldId id="283" r:id="rId5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3F4D15-AA8A-4097-9595-4C662BFE8442}" v="135" dt="2022-07-17T14:00:18.0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wmf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3AE37B-A67D-C3B3-2052-393ACF533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63DAA2-FD8C-8A5A-B90B-2299D1142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6CB4F2-0763-FF58-2F4B-10B2EA0B6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7349E5-C9A1-9F80-DAC9-CF9C0A80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32C040-76D8-1DF9-C44B-4D1F8A51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2438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A2267-B048-96EC-862A-3C414991F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F32A8D-7C80-681E-A17A-E5F4966E8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57A4C-CB0D-A614-DE07-E51A63E69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D9B2AE-6154-B495-B8D1-F3B659B98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FD2F6F-D38E-E082-3B7F-29DFFEE61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98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0BFD3F-1EE3-E164-DE24-48A6925B9D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1EB824-DBDC-A2BF-C15C-CC3D74CA1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450ED8-C751-F52C-4E41-CBF78F112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32E06F-4020-9FB4-8B57-9F4FD0459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14F48E-E107-285A-66A4-0455D028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528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6B641-8387-988D-4C76-E37A83A0B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CB3A0F-F71F-B1CD-18CC-79E997D4B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EF35F7-2924-0B75-A8F8-B58827A84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9B2E06-5850-AA3F-9AB1-37FBD9DC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7DD231-A0E0-0A6A-EAB2-C8F97BF98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561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A96213-7CA2-63DA-7807-4E1EB1F85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530712-2EBE-482E-F50B-F43E898BF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97BE1E-1AD1-DF21-BB2B-52E7B8038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B3CD35-3967-10EC-1FD0-C48DA6114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116A93-7D6F-AF08-FCDF-DEBF6F71C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365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0D91CF-D1C0-230D-F0BB-1D3AD2E8A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158DEC-E6F5-B25B-3593-8E970FF291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F2B868-12FE-E9B2-CA1F-39B3DBC55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2FAD5D-2AE1-8488-02CC-31AA76CA7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54F5A0-F533-C9AD-6891-FDA81828C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24B7FF-A3EF-F3A0-E9CC-207DA222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29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191964-0E02-9DE1-BC0D-8F1008944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B468BC-C323-FAC0-BC91-16E42309E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B2F733-D58B-25C8-59A6-24F299559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3B22A73-5065-07DD-A2FB-DC4D69E828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18729C-6A45-E2C3-9489-01EBE6AE9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236B03-2726-26C6-726E-8819ACF0C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7B4910-8852-8E18-32C1-710CA295D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3E22996-F8E1-9E51-85C4-AF5679AB2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201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9B344A-A10F-6A2C-1FEC-C27DFE8A8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F1343F-6235-7973-CA57-7F6E1CE76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C383B38-2D12-8688-DC93-FB022C2CB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69057D1-6D48-CD74-AEC9-108F57C99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362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BFDFFB-EE67-FBA9-0240-50ADFEA67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1BA259B-C606-636E-7A9D-5CA882CF6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C05F73A-7404-9807-2F64-1C9C7E0B9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4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7763C-0AD6-3482-2744-967BBD804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4D5CAA-342F-CFB6-4E72-457D1590D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214562-B0A6-5D0F-6028-BFDBE444A2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7B7803-7D3F-4C4A-BEBB-F672B1199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AE5886-B22D-2320-D89E-FE9F1EF13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A3BD4D-2E00-45C1-3817-CDDAC5468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14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9C3221-E1A5-F9E9-8B48-F5FB7B6A5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BCD3BCD-9AAF-8269-74FB-3F1F35298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A7BA9C-C892-4357-3BEF-F8988CE8F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96C4B9-B642-5592-4957-62033BF21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AB7BB3-B436-0D78-67D1-EDCA8A542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877DF4-E96A-CC6C-51E1-68E18FCAB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542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298AEB-19A0-4DBB-885F-D2B4ACB0C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77406B-8346-4935-F11A-AE4A4B9DE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D87011-8029-B44D-9D38-8B8EFC1BE5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EFB233-A1EA-4789-9CFC-C54751BE156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006F6D-AAA6-5F85-9601-4BDE11E37A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3D3881-31C6-D6A7-C759-2554EC9D4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815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sketchfa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Ideallab/plane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Ideallab/plane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w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7E463-318E-C3F3-9148-365D57134A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유니티를 이용한 </a:t>
            </a:r>
            <a:r>
              <a:rPr lang="en-US" altLang="ko-KR" sz="4800" dirty="0"/>
              <a:t>2D</a:t>
            </a:r>
            <a:r>
              <a:rPr lang="ko-KR" altLang="en-US" sz="4800" dirty="0"/>
              <a:t>게임 제작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38F09F-A4E3-60F9-A3B6-50812922E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이상협</a:t>
            </a:r>
          </a:p>
        </p:txBody>
      </p:sp>
    </p:spTree>
    <p:extLst>
      <p:ext uri="{BB962C8B-B14F-4D97-AF65-F5344CB8AC3E}">
        <p14:creationId xmlns:p14="http://schemas.microsoft.com/office/powerpoint/2010/main" val="2498165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컴포넌트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컴포넌트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게임오브젝트의</a:t>
            </a:r>
            <a:r>
              <a:rPr lang="ko-KR" altLang="en-US" dirty="0"/>
              <a:t> 속성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컴포넌트 종류는 많지만 대표적인 </a:t>
            </a:r>
            <a:r>
              <a:rPr lang="en-US" altLang="ko-KR" dirty="0"/>
              <a:t>3</a:t>
            </a:r>
            <a:r>
              <a:rPr lang="ko-KR" altLang="en-US" dirty="0"/>
              <a:t>가지만 기억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1. Transform : </a:t>
            </a:r>
            <a:r>
              <a:rPr lang="ko-KR" altLang="en-US" dirty="0"/>
              <a:t>오브젝트의 이동</a:t>
            </a:r>
            <a:r>
              <a:rPr lang="en-US" altLang="ko-KR" dirty="0"/>
              <a:t>, </a:t>
            </a:r>
            <a:r>
              <a:rPr lang="ko-KR" altLang="en-US" dirty="0"/>
              <a:t>회전</a:t>
            </a:r>
            <a:r>
              <a:rPr lang="en-US" altLang="ko-KR" dirty="0"/>
              <a:t>, </a:t>
            </a:r>
            <a:r>
              <a:rPr lang="ko-KR" altLang="en-US" dirty="0"/>
              <a:t>크기를 조정</a:t>
            </a:r>
            <a:br>
              <a:rPr lang="en-US" altLang="ko-KR" dirty="0"/>
            </a:br>
            <a:r>
              <a:rPr lang="en-US" altLang="ko-KR" dirty="0"/>
              <a:t>2. </a:t>
            </a:r>
            <a:r>
              <a:rPr lang="en-US" altLang="ko-KR" dirty="0" err="1"/>
              <a:t>Rigidbody</a:t>
            </a:r>
            <a:r>
              <a:rPr lang="en-US" altLang="ko-KR" dirty="0"/>
              <a:t>, Collider : </a:t>
            </a:r>
            <a:r>
              <a:rPr lang="ko-KR" altLang="en-US" dirty="0"/>
              <a:t>물리엔진 적용 기본</a:t>
            </a:r>
            <a:r>
              <a:rPr lang="en-US" altLang="ko-KR" dirty="0"/>
              <a:t>(3D, 2D)</a:t>
            </a:r>
            <a:br>
              <a:rPr lang="en-US" altLang="ko-KR" dirty="0"/>
            </a:br>
            <a:r>
              <a:rPr lang="en-US" altLang="ko-KR" dirty="0"/>
              <a:t>3. Script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>
                <a:solidFill>
                  <a:srgbClr val="C00000"/>
                </a:solidFill>
              </a:rPr>
              <a:t>프로그래밍을 이용한 오브젝트 및 게임 제어</a:t>
            </a:r>
            <a:endParaRPr lang="en-US" altLang="ko-KR" dirty="0">
              <a:solidFill>
                <a:srgbClr val="C00000"/>
              </a:solidFill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7452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유니티로</a:t>
            </a:r>
            <a:r>
              <a:rPr lang="en-US" altLang="ko-KR" dirty="0"/>
              <a:t> </a:t>
            </a:r>
            <a:r>
              <a:rPr lang="ko-KR" altLang="en-US" dirty="0"/>
              <a:t>주사위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주사위를 만들어 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pic>
        <p:nvPicPr>
          <p:cNvPr id="3074" name="Picture 2" descr="주사위 40509584">
            <a:extLst>
              <a:ext uri="{FF2B5EF4-FFF2-40B4-BE49-F238E27FC236}">
                <a16:creationId xmlns:a16="http://schemas.microsoft.com/office/drawing/2014/main" id="{DC3DC7E2-99EE-2D9B-AFBB-C74797059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5" y="2757798"/>
            <a:ext cx="428625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0321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주사위 던지기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주사위를 던져 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주사위 모양을 만들어봅시다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주사위에 중력을 적용합니다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스크립트로 주사위를 던져봅니다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pic>
        <p:nvPicPr>
          <p:cNvPr id="3074" name="Picture 2" descr="주사위 40509584">
            <a:extLst>
              <a:ext uri="{FF2B5EF4-FFF2-40B4-BE49-F238E27FC236}">
                <a16:creationId xmlns:a16="http://schemas.microsoft.com/office/drawing/2014/main" id="{DC3DC7E2-99EE-2D9B-AFBB-C74797059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2799" y="2786560"/>
            <a:ext cx="428625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438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트랜스폼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dirty="0"/>
              <a:t>포지션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오브젝트의 포지션을 결정한다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- 2D</a:t>
            </a:r>
            <a:r>
              <a:rPr lang="ko-KR" altLang="en-US" dirty="0"/>
              <a:t>에서는 </a:t>
            </a:r>
            <a:r>
              <a:rPr lang="en-US" altLang="ko-KR" dirty="0"/>
              <a:t>Z</a:t>
            </a:r>
            <a:r>
              <a:rPr lang="ko-KR" altLang="en-US" dirty="0"/>
              <a:t>값을 사용하지 않는다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로테이션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오브젝트의 회전 각도를 결정한다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단위는 도</a:t>
            </a:r>
            <a:r>
              <a:rPr lang="en-US" altLang="ko-KR" dirty="0"/>
              <a:t>, 90</a:t>
            </a:r>
            <a:r>
              <a:rPr lang="ko-KR" altLang="en-US" dirty="0"/>
              <a:t>일 경우 </a:t>
            </a:r>
            <a:r>
              <a:rPr lang="en-US" altLang="ko-KR" dirty="0"/>
              <a:t>90</a:t>
            </a:r>
            <a:r>
              <a:rPr lang="ko-KR" altLang="en-US" dirty="0"/>
              <a:t>도 회전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스케일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3224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16491" cy="1325563"/>
          </a:xfrm>
        </p:spPr>
        <p:txBody>
          <a:bodyPr/>
          <a:lstStyle/>
          <a:p>
            <a:r>
              <a:rPr lang="en-US" altLang="ko-KR" dirty="0" err="1"/>
              <a:t>Rigidbody</a:t>
            </a:r>
            <a:r>
              <a:rPr lang="en-US" altLang="ko-KR" dirty="0"/>
              <a:t>, Collider </a:t>
            </a:r>
            <a:r>
              <a:rPr lang="ko-KR" altLang="en-US" dirty="0"/>
              <a:t>등 물리엔진 컴포넌트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dirty="0"/>
              <a:t>대표적인 강체 컴포넌트인 </a:t>
            </a:r>
            <a:r>
              <a:rPr lang="en-US" altLang="ko-KR" dirty="0" err="1"/>
              <a:t>Rigidbody</a:t>
            </a:r>
            <a:r>
              <a:rPr lang="ko-KR" altLang="en-US" dirty="0"/>
              <a:t>를 가지고 실습해봅시다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en-US" altLang="ko-KR" dirty="0" err="1"/>
              <a:t>Rigidbody</a:t>
            </a:r>
            <a:r>
              <a:rPr lang="ko-KR" altLang="en-US" dirty="0"/>
              <a:t>를 이용하면 중력이 적용됩니다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콜라이더는</a:t>
            </a:r>
            <a:r>
              <a:rPr lang="ko-KR" altLang="en-US" dirty="0"/>
              <a:t> 객체의 충돌을 인식합니다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18373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유니티 스크립트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b="1" dirty="0"/>
              <a:t>자바스크립트</a:t>
            </a:r>
            <a:r>
              <a:rPr lang="ko-KR" altLang="en-US" dirty="0"/>
              <a:t>나 </a:t>
            </a:r>
            <a:r>
              <a:rPr lang="en-US" altLang="ko-KR" b="1" dirty="0"/>
              <a:t>C# </a:t>
            </a:r>
            <a:r>
              <a:rPr lang="ko-KR" altLang="en-US" dirty="0"/>
              <a:t>언어를 사용함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오브젝트를 제어하거나 게임 전체를 제어하기도 함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일반적인 프로그래밍보다는 난이도는 낮음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개발 툴로 비주얼 스튜디오를 사용</a:t>
            </a: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073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D624CE-5A25-DC46-2A53-BD80BEB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3317" y="2710501"/>
            <a:ext cx="1869374" cy="1325563"/>
          </a:xfrm>
        </p:spPr>
        <p:txBody>
          <a:bodyPr/>
          <a:lstStyle/>
          <a:p>
            <a:r>
              <a:rPr lang="en-US" altLang="ko-KR" dirty="0"/>
              <a:t>Day2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74001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r>
              <a:rPr lang="ko-KR" altLang="en-US" dirty="0"/>
              <a:t> 오브젝트란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7087F08-E4B8-2131-D84E-33C8377AF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ko-KR" altLang="en-US" dirty="0"/>
              <a:t>특징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3D </a:t>
            </a:r>
            <a:r>
              <a:rPr lang="ko-KR" altLang="en-US" dirty="0"/>
              <a:t>렌더링 프로그램으로 만들어진 파일들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3DMax, </a:t>
            </a:r>
            <a:r>
              <a:rPr lang="ko-KR" altLang="en-US" dirty="0" err="1"/>
              <a:t>블렌더</a:t>
            </a:r>
            <a:r>
              <a:rPr lang="en-US" altLang="ko-KR" dirty="0"/>
              <a:t>, </a:t>
            </a:r>
            <a:r>
              <a:rPr lang="ko-KR" altLang="en-US" dirty="0"/>
              <a:t>마야 등의 프로그램으로 만들어짐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확장자는 </a:t>
            </a:r>
            <a:r>
              <a:rPr lang="en-US" altLang="ko-KR" b="1" i="0" dirty="0" err="1">
                <a:solidFill>
                  <a:srgbClr val="FF0000"/>
                </a:solidFill>
                <a:effectLst/>
                <a:latin typeface="Apple SD Gothic Neo"/>
              </a:rPr>
              <a:t>fbx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Apple SD Gothic Neo"/>
              </a:rPr>
              <a:t>, .</a:t>
            </a:r>
            <a:r>
              <a:rPr lang="en-US" altLang="ko-KR" b="1" i="0" dirty="0" err="1">
                <a:solidFill>
                  <a:srgbClr val="FF0000"/>
                </a:solidFill>
                <a:effectLst/>
                <a:latin typeface="Apple SD Gothic Neo"/>
              </a:rPr>
              <a:t>dae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Apple SD Gothic Neo"/>
              </a:rPr>
              <a:t> (</a:t>
            </a:r>
            <a:r>
              <a:rPr lang="en-US" altLang="ko-KR" b="1" i="0" dirty="0" err="1">
                <a:solidFill>
                  <a:srgbClr val="FF0000"/>
                </a:solidFill>
                <a:effectLst/>
                <a:latin typeface="Apple SD Gothic Neo"/>
              </a:rPr>
              <a:t>Collada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Apple SD Gothic Neo"/>
              </a:rPr>
              <a:t>), .</a:t>
            </a:r>
            <a:r>
              <a:rPr lang="en-US" altLang="ko-KR" b="0" i="0" dirty="0">
                <a:solidFill>
                  <a:srgbClr val="FF0000"/>
                </a:solidFill>
                <a:effectLst/>
                <a:latin typeface="Apple SD Gothic Neo"/>
              </a:rPr>
              <a:t> 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Apple SD Gothic Neo"/>
              </a:rPr>
              <a:t>3ds, .</a:t>
            </a:r>
            <a:r>
              <a:rPr lang="en-US" altLang="ko-KR" b="0" i="0" dirty="0">
                <a:solidFill>
                  <a:srgbClr val="FF0000"/>
                </a:solidFill>
                <a:effectLst/>
                <a:latin typeface="Apple SD Gothic Neo"/>
              </a:rPr>
              <a:t> </a:t>
            </a:r>
            <a:r>
              <a:rPr lang="en-US" altLang="ko-KR" b="1" i="0" dirty="0" err="1">
                <a:solidFill>
                  <a:srgbClr val="FF0000"/>
                </a:solidFill>
                <a:effectLst/>
                <a:latin typeface="Apple SD Gothic Neo"/>
              </a:rPr>
              <a:t>dxf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Apple SD Gothic Neo"/>
              </a:rPr>
              <a:t>, .obj</a:t>
            </a:r>
            <a:r>
              <a:rPr lang="en-US" altLang="ko-KR" b="0" i="0" dirty="0">
                <a:solidFill>
                  <a:srgbClr val="FF0000"/>
                </a:solidFill>
                <a:effectLst/>
                <a:latin typeface="Apple SD Gothic Neo"/>
              </a:rPr>
              <a:t> </a:t>
            </a:r>
            <a:r>
              <a:rPr lang="en-US" altLang="ko-KR" b="0" i="0" dirty="0">
                <a:effectLst/>
                <a:latin typeface="Apple SD Gothic Neo"/>
              </a:rPr>
              <a:t> </a:t>
            </a:r>
            <a:r>
              <a:rPr lang="ko-KR" altLang="en-US" dirty="0">
                <a:latin typeface="Apple SD Gothic Neo"/>
              </a:rPr>
              <a:t>등이 있음</a:t>
            </a:r>
            <a:r>
              <a:rPr lang="en-US" altLang="ko-KR" dirty="0">
                <a:latin typeface="Apple SD Gothic Neo"/>
              </a:rPr>
              <a:t>.</a:t>
            </a:r>
          </a:p>
          <a:p>
            <a:pPr>
              <a:buFontTx/>
              <a:buChar char="-"/>
            </a:pPr>
            <a:endParaRPr lang="en-US" altLang="ko-KR" dirty="0">
              <a:latin typeface="Apple SD Gothic Neo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Apple SD Gothic Neo"/>
              </a:rPr>
              <a:t>구하는 방법</a:t>
            </a:r>
            <a:r>
              <a:rPr lang="en-US" altLang="ko-KR" dirty="0">
                <a:latin typeface="Apple SD Gothic Neo"/>
              </a:rPr>
              <a:t>?</a:t>
            </a:r>
          </a:p>
          <a:p>
            <a:pPr lvl="1">
              <a:buFontTx/>
              <a:buChar char="-"/>
            </a:pPr>
            <a:r>
              <a:rPr lang="ko-KR" altLang="en-US" dirty="0">
                <a:latin typeface="Apple SD Gothic Neo"/>
              </a:rPr>
              <a:t>직접 만들기</a:t>
            </a:r>
            <a:endParaRPr lang="en-US" altLang="ko-KR" dirty="0">
              <a:latin typeface="Apple SD Gothic Neo"/>
            </a:endParaRPr>
          </a:p>
          <a:p>
            <a:pPr lvl="1">
              <a:buFontTx/>
              <a:buChar char="-"/>
            </a:pPr>
            <a:r>
              <a:rPr lang="ko-KR" altLang="en-US" dirty="0">
                <a:latin typeface="Apple SD Gothic Neo"/>
              </a:rPr>
              <a:t>유니티 </a:t>
            </a:r>
            <a:r>
              <a:rPr lang="ko-KR" altLang="en-US" dirty="0" err="1">
                <a:latin typeface="Apple SD Gothic Neo"/>
              </a:rPr>
              <a:t>에셋</a:t>
            </a:r>
            <a:r>
              <a:rPr lang="ko-KR" altLang="en-US" dirty="0">
                <a:latin typeface="Apple SD Gothic Neo"/>
              </a:rPr>
              <a:t> 스토어</a:t>
            </a:r>
            <a:endParaRPr lang="en-US" altLang="ko-KR" dirty="0">
              <a:latin typeface="Apple SD Gothic Neo"/>
            </a:endParaRPr>
          </a:p>
          <a:p>
            <a:pPr lvl="1">
              <a:buFontTx/>
              <a:buChar char="-"/>
            </a:pPr>
            <a:r>
              <a:rPr lang="en-US" altLang="ko-KR" dirty="0" err="1">
                <a:latin typeface="Apple SD Gothic Neo"/>
              </a:rPr>
              <a:t>Sketchfab</a:t>
            </a:r>
            <a:r>
              <a:rPr lang="en-US" altLang="ko-KR" dirty="0">
                <a:latin typeface="Apple SD Gothic Neo"/>
              </a:rPr>
              <a:t> </a:t>
            </a:r>
            <a:r>
              <a:rPr lang="ko-KR" altLang="en-US" dirty="0">
                <a:latin typeface="Apple SD Gothic Neo"/>
              </a:rPr>
              <a:t>등의 </a:t>
            </a:r>
            <a:r>
              <a:rPr lang="en-US" altLang="ko-KR" dirty="0">
                <a:latin typeface="Apple SD Gothic Neo"/>
              </a:rPr>
              <a:t>3d </a:t>
            </a:r>
            <a:r>
              <a:rPr lang="ko-KR" altLang="en-US" dirty="0">
                <a:latin typeface="Apple SD Gothic Neo"/>
              </a:rPr>
              <a:t>파일 제공 사이트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428644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r>
              <a:rPr lang="ko-KR" altLang="en-US" dirty="0"/>
              <a:t> 오브젝트란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7087F08-E4B8-2131-D84E-33C8377AF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ko-KR" altLang="en-US" dirty="0"/>
              <a:t>특징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3D </a:t>
            </a:r>
            <a:r>
              <a:rPr lang="ko-KR" altLang="en-US" dirty="0"/>
              <a:t>렌더링 프로그램으로 만들어진 파일들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3DMax, </a:t>
            </a:r>
            <a:r>
              <a:rPr lang="ko-KR" altLang="en-US" dirty="0" err="1"/>
              <a:t>블렌더</a:t>
            </a:r>
            <a:r>
              <a:rPr lang="en-US" altLang="ko-KR" dirty="0"/>
              <a:t>, </a:t>
            </a:r>
            <a:r>
              <a:rPr lang="ko-KR" altLang="en-US" dirty="0"/>
              <a:t>마야 등의 프로그램으로 만들어짐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확장자는 </a:t>
            </a:r>
            <a:r>
              <a:rPr lang="en-US" altLang="ko-KR" b="1" i="0" dirty="0" err="1">
                <a:solidFill>
                  <a:srgbClr val="FF0000"/>
                </a:solidFill>
                <a:effectLst/>
                <a:latin typeface="Apple SD Gothic Neo"/>
              </a:rPr>
              <a:t>fbx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Apple SD Gothic Neo"/>
              </a:rPr>
              <a:t>, .</a:t>
            </a:r>
            <a:r>
              <a:rPr lang="en-US" altLang="ko-KR" b="1" i="0" dirty="0" err="1">
                <a:solidFill>
                  <a:srgbClr val="FF0000"/>
                </a:solidFill>
                <a:effectLst/>
                <a:latin typeface="Apple SD Gothic Neo"/>
              </a:rPr>
              <a:t>dae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Apple SD Gothic Neo"/>
              </a:rPr>
              <a:t> (</a:t>
            </a:r>
            <a:r>
              <a:rPr lang="en-US" altLang="ko-KR" b="1" i="0" dirty="0" err="1">
                <a:solidFill>
                  <a:srgbClr val="FF0000"/>
                </a:solidFill>
                <a:effectLst/>
                <a:latin typeface="Apple SD Gothic Neo"/>
              </a:rPr>
              <a:t>Collada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Apple SD Gothic Neo"/>
              </a:rPr>
              <a:t>), .</a:t>
            </a:r>
            <a:r>
              <a:rPr lang="en-US" altLang="ko-KR" b="0" i="0" dirty="0">
                <a:solidFill>
                  <a:srgbClr val="FF0000"/>
                </a:solidFill>
                <a:effectLst/>
                <a:latin typeface="Apple SD Gothic Neo"/>
              </a:rPr>
              <a:t> 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Apple SD Gothic Neo"/>
              </a:rPr>
              <a:t>3ds, .</a:t>
            </a:r>
            <a:r>
              <a:rPr lang="en-US" altLang="ko-KR" b="0" i="0" dirty="0">
                <a:solidFill>
                  <a:srgbClr val="FF0000"/>
                </a:solidFill>
                <a:effectLst/>
                <a:latin typeface="Apple SD Gothic Neo"/>
              </a:rPr>
              <a:t> </a:t>
            </a:r>
            <a:r>
              <a:rPr lang="en-US" altLang="ko-KR" b="1" i="0" dirty="0" err="1">
                <a:solidFill>
                  <a:srgbClr val="FF0000"/>
                </a:solidFill>
                <a:effectLst/>
                <a:latin typeface="Apple SD Gothic Neo"/>
              </a:rPr>
              <a:t>dxf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Apple SD Gothic Neo"/>
              </a:rPr>
              <a:t>, .obj</a:t>
            </a:r>
            <a:r>
              <a:rPr lang="en-US" altLang="ko-KR" b="0" i="0" dirty="0">
                <a:solidFill>
                  <a:srgbClr val="FF0000"/>
                </a:solidFill>
                <a:effectLst/>
                <a:latin typeface="Apple SD Gothic Neo"/>
              </a:rPr>
              <a:t> </a:t>
            </a:r>
            <a:r>
              <a:rPr lang="en-US" altLang="ko-KR" b="0" i="0" dirty="0">
                <a:effectLst/>
                <a:latin typeface="Apple SD Gothic Neo"/>
              </a:rPr>
              <a:t> </a:t>
            </a:r>
            <a:r>
              <a:rPr lang="ko-KR" altLang="en-US" dirty="0">
                <a:latin typeface="Apple SD Gothic Neo"/>
              </a:rPr>
              <a:t>등이 있음</a:t>
            </a:r>
            <a:r>
              <a:rPr lang="en-US" altLang="ko-KR" dirty="0">
                <a:latin typeface="Apple SD Gothic Neo"/>
              </a:rPr>
              <a:t>.</a:t>
            </a:r>
          </a:p>
          <a:p>
            <a:pPr>
              <a:buFontTx/>
              <a:buChar char="-"/>
            </a:pPr>
            <a:endParaRPr lang="en-US" altLang="ko-KR" dirty="0">
              <a:latin typeface="Apple SD Gothic Neo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Apple SD Gothic Neo"/>
              </a:rPr>
              <a:t>구하는 방법</a:t>
            </a:r>
            <a:r>
              <a:rPr lang="en-US" altLang="ko-KR" dirty="0">
                <a:latin typeface="Apple SD Gothic Neo"/>
              </a:rPr>
              <a:t>?</a:t>
            </a:r>
          </a:p>
          <a:p>
            <a:pPr lvl="1">
              <a:buFontTx/>
              <a:buChar char="-"/>
            </a:pPr>
            <a:r>
              <a:rPr lang="ko-KR" altLang="en-US" dirty="0">
                <a:latin typeface="Apple SD Gothic Neo"/>
              </a:rPr>
              <a:t>직접 만들기</a:t>
            </a:r>
            <a:endParaRPr lang="en-US" altLang="ko-KR" dirty="0">
              <a:latin typeface="Apple SD Gothic Neo"/>
            </a:endParaRPr>
          </a:p>
          <a:p>
            <a:pPr lvl="1">
              <a:buFontTx/>
              <a:buChar char="-"/>
            </a:pPr>
            <a:r>
              <a:rPr lang="ko-KR" altLang="en-US" dirty="0">
                <a:latin typeface="Apple SD Gothic Neo"/>
              </a:rPr>
              <a:t>유니티 </a:t>
            </a:r>
            <a:r>
              <a:rPr lang="ko-KR" altLang="en-US" dirty="0" err="1">
                <a:latin typeface="Apple SD Gothic Neo"/>
              </a:rPr>
              <a:t>에셋</a:t>
            </a:r>
            <a:r>
              <a:rPr lang="ko-KR" altLang="en-US" dirty="0">
                <a:latin typeface="Apple SD Gothic Neo"/>
              </a:rPr>
              <a:t> 스토어</a:t>
            </a:r>
            <a:endParaRPr lang="en-US" altLang="ko-KR" dirty="0">
              <a:latin typeface="Apple SD Gothic Neo"/>
            </a:endParaRPr>
          </a:p>
          <a:p>
            <a:pPr lvl="1">
              <a:buFontTx/>
              <a:buChar char="-"/>
            </a:pPr>
            <a:r>
              <a:rPr lang="en-US" altLang="ko-KR" dirty="0" err="1">
                <a:latin typeface="Apple SD Gothic Neo"/>
              </a:rPr>
              <a:t>Sketchfab</a:t>
            </a:r>
            <a:r>
              <a:rPr lang="en-US" altLang="ko-KR" dirty="0">
                <a:latin typeface="Apple SD Gothic Neo"/>
              </a:rPr>
              <a:t> </a:t>
            </a:r>
            <a:r>
              <a:rPr lang="ko-KR" altLang="en-US" dirty="0">
                <a:latin typeface="Apple SD Gothic Neo"/>
              </a:rPr>
              <a:t>등의 </a:t>
            </a:r>
            <a:r>
              <a:rPr lang="en-US" altLang="ko-KR" dirty="0">
                <a:latin typeface="Apple SD Gothic Neo"/>
              </a:rPr>
              <a:t>3d </a:t>
            </a:r>
            <a:r>
              <a:rPr lang="ko-KR" altLang="en-US" dirty="0">
                <a:latin typeface="Apple SD Gothic Neo"/>
              </a:rPr>
              <a:t>파일 제공 사이트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49398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r>
              <a:rPr lang="ko-KR" altLang="en-US" dirty="0"/>
              <a:t> 오브젝트 가져오기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7087F08-E4B8-2131-D84E-33C8377AF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https://sketchfab.com/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AA7F151-50E5-7527-B595-417778F49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421731"/>
            <a:ext cx="6604342" cy="296081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5919183-9FEF-7477-1434-44E51B342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7805" y="2541503"/>
            <a:ext cx="4801661" cy="330287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F596850-5748-A1AD-BAB9-1BCB4A3214B8}"/>
              </a:ext>
            </a:extLst>
          </p:cNvPr>
          <p:cNvSpPr/>
          <p:nvPr/>
        </p:nvSpPr>
        <p:spPr>
          <a:xfrm>
            <a:off x="3117272" y="2945081"/>
            <a:ext cx="1141887" cy="2607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713E2AD-242A-A294-14AD-7C2A8C2A768B}"/>
              </a:ext>
            </a:extLst>
          </p:cNvPr>
          <p:cNvSpPr/>
          <p:nvPr/>
        </p:nvSpPr>
        <p:spPr>
          <a:xfrm>
            <a:off x="5359729" y="5583650"/>
            <a:ext cx="736271" cy="2607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52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3561A-200F-4CB7-2011-3346BB1C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강사 소개</a:t>
            </a:r>
            <a:r>
              <a:rPr lang="en-US" altLang="ko-KR" dirty="0"/>
              <a:t>- </a:t>
            </a:r>
            <a:r>
              <a:rPr lang="ko-KR" altLang="en-US" dirty="0"/>
              <a:t>이상협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A8F0A5-F93C-82D9-DB8B-F697A5275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ko-KR" altLang="en-US" sz="2400" dirty="0"/>
              <a:t>한국 전자기술연구원에서 개발자로 근무했음</a:t>
            </a:r>
            <a:endParaRPr lang="en-US" altLang="ko-KR" sz="2400" dirty="0"/>
          </a:p>
          <a:p>
            <a:r>
              <a:rPr lang="ko-KR" altLang="en-US" sz="2400" dirty="0"/>
              <a:t>유니티 엔진으로 다양한 프로그램 개발</a:t>
            </a:r>
            <a:endParaRPr lang="en-US" altLang="ko-KR" sz="2400" dirty="0"/>
          </a:p>
          <a:p>
            <a:endParaRPr lang="en-US" altLang="ko-KR" sz="2400" dirty="0"/>
          </a:p>
          <a:p>
            <a:endParaRPr lang="en-US" altLang="ko-KR" dirty="0"/>
          </a:p>
        </p:txBody>
      </p:sp>
      <p:pic>
        <p:nvPicPr>
          <p:cNvPr id="1026" name="Picture 2" descr="Screen Shot">
            <a:extLst>
              <a:ext uri="{FF2B5EF4-FFF2-40B4-BE49-F238E27FC236}">
                <a16:creationId xmlns:a16="http://schemas.microsoft.com/office/drawing/2014/main" id="{9D857E98-7C39-FE06-EF2D-5A9B30707C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98"/>
          <a:stretch/>
        </p:blipFill>
        <p:spPr bwMode="auto">
          <a:xfrm>
            <a:off x="989602" y="3044313"/>
            <a:ext cx="3226671" cy="2393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D55C1D-B126-513E-7094-81C5A2479552}"/>
              </a:ext>
            </a:extLst>
          </p:cNvPr>
          <p:cNvSpPr txBox="1"/>
          <p:nvPr/>
        </p:nvSpPr>
        <p:spPr>
          <a:xfrm>
            <a:off x="989602" y="5693569"/>
            <a:ext cx="103509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유니티 지도 생성 플러그인             </a:t>
            </a:r>
            <a:r>
              <a:rPr lang="en-US" altLang="ko-KR" dirty="0"/>
              <a:t>- </a:t>
            </a:r>
            <a:r>
              <a:rPr lang="ko-KR" altLang="en-US" dirty="0"/>
              <a:t>굴삭기 시뮬레이터                </a:t>
            </a:r>
            <a:r>
              <a:rPr lang="en-US" altLang="ko-KR" dirty="0"/>
              <a:t>- </a:t>
            </a:r>
            <a:r>
              <a:rPr lang="ko-KR" altLang="en-US" dirty="0"/>
              <a:t>인공지능 학습용 데이터 </a:t>
            </a:r>
            <a:br>
              <a:rPr lang="en-US" altLang="ko-KR" dirty="0"/>
            </a:br>
            <a:r>
              <a:rPr lang="en-US" altLang="ko-KR" dirty="0"/>
              <a:t>                                                                                             </a:t>
            </a:r>
            <a:r>
              <a:rPr lang="ko-KR" altLang="en-US" dirty="0"/>
              <a:t>생성 프로그램</a:t>
            </a:r>
          </a:p>
        </p:txBody>
      </p:sp>
      <p:pic>
        <p:nvPicPr>
          <p:cNvPr id="1028" name="Picture 4" descr="안드로이드 굴삭기 시뮬레이터 매니아 무료 APK 다운로드">
            <a:extLst>
              <a:ext uri="{FF2B5EF4-FFF2-40B4-BE49-F238E27FC236}">
                <a16:creationId xmlns:a16="http://schemas.microsoft.com/office/drawing/2014/main" id="{0936E1D9-77A7-66F9-8B3D-FDF7121481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35"/>
          <a:stretch/>
        </p:blipFill>
        <p:spPr bwMode="auto">
          <a:xfrm>
            <a:off x="4737227" y="3044313"/>
            <a:ext cx="3299490" cy="2393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>
            <a:extLst>
              <a:ext uri="{FF2B5EF4-FFF2-40B4-BE49-F238E27FC236}">
                <a16:creationId xmlns:a16="http://schemas.microsoft.com/office/drawing/2014/main" id="{E9076DF7-75B0-678E-B90C-25B15C06B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7645" y="3039313"/>
            <a:ext cx="1830643" cy="117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481DDEF1-294C-9261-9E73-0DE4523C3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5556" y="3020233"/>
            <a:ext cx="1830642" cy="1215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>
            <a:extLst>
              <a:ext uri="{FF2B5EF4-FFF2-40B4-BE49-F238E27FC236}">
                <a16:creationId xmlns:a16="http://schemas.microsoft.com/office/drawing/2014/main" id="{9ED22153-2580-652C-7E94-2C33AA9EB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7645" y="4235971"/>
            <a:ext cx="1767904" cy="117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FE21E3B9-952A-CFD8-F3BD-07B6EAE40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5549" y="4235971"/>
            <a:ext cx="1880649" cy="117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7261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72960C4-ABAF-808A-8985-9ABC1152B9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828"/>
          <a:stretch/>
        </p:blipFill>
        <p:spPr>
          <a:xfrm>
            <a:off x="1258787" y="2220228"/>
            <a:ext cx="9043060" cy="358588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r>
              <a:rPr lang="ko-KR" altLang="en-US" dirty="0"/>
              <a:t> 오브젝트 가져오기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7087F08-E4B8-2131-D84E-33C8377AFF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9054"/>
            <a:ext cx="10515600" cy="4351338"/>
          </a:xfrm>
        </p:spPr>
        <p:txBody>
          <a:bodyPr/>
          <a:lstStyle/>
          <a:p>
            <a:r>
              <a:rPr lang="ko-KR" altLang="en-US" dirty="0"/>
              <a:t>프로젝트 </a:t>
            </a:r>
            <a:r>
              <a:rPr lang="en-US" altLang="ko-KR" dirty="0"/>
              <a:t>Assets </a:t>
            </a:r>
            <a:r>
              <a:rPr lang="ko-KR" altLang="en-US" dirty="0"/>
              <a:t>창에 가져오기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F596850-5748-A1AD-BAB9-1BCB4A3214B8}"/>
              </a:ext>
            </a:extLst>
          </p:cNvPr>
          <p:cNvSpPr/>
          <p:nvPr/>
        </p:nvSpPr>
        <p:spPr>
          <a:xfrm>
            <a:off x="3236029" y="2820390"/>
            <a:ext cx="1484415" cy="9500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85836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314BDA-6CF1-83FC-2C36-DBD4F236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비행기 위치</a:t>
            </a:r>
            <a:r>
              <a:rPr lang="en-US" altLang="ko-KR" dirty="0"/>
              <a:t>, </a:t>
            </a:r>
            <a:r>
              <a:rPr lang="ko-KR" altLang="en-US" dirty="0"/>
              <a:t>크기를 조정해봅니다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7640397-5A0D-7E13-451E-09DF7EC3FA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7519" y="2000332"/>
            <a:ext cx="7916961" cy="3821079"/>
          </a:xfrm>
        </p:spPr>
      </p:pic>
    </p:spTree>
    <p:extLst>
      <p:ext uri="{BB962C8B-B14F-4D97-AF65-F5344CB8AC3E}">
        <p14:creationId xmlns:p14="http://schemas.microsoft.com/office/powerpoint/2010/main" val="8534607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비행기에 이펙트</a:t>
            </a:r>
            <a:r>
              <a:rPr lang="en-US" altLang="ko-KR" dirty="0"/>
              <a:t>(</a:t>
            </a:r>
            <a:r>
              <a:rPr lang="ko-KR" altLang="en-US" dirty="0" err="1"/>
              <a:t>파티클</a:t>
            </a:r>
            <a:r>
              <a:rPr lang="ko-KR" altLang="en-US" dirty="0"/>
              <a:t> 시스템</a:t>
            </a:r>
            <a:r>
              <a:rPr lang="en-US" altLang="ko-KR" dirty="0"/>
              <a:t>)</a:t>
            </a:r>
            <a:r>
              <a:rPr lang="ko-KR" altLang="en-US" dirty="0"/>
              <a:t> 주기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503EDA1-44D6-A368-8B5A-1359FF341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277" y="1612034"/>
            <a:ext cx="5040418" cy="277333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67D79F4-19ED-A5D6-4C02-C3C4C5EA7F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83" r="6031"/>
          <a:stretch/>
        </p:blipFill>
        <p:spPr>
          <a:xfrm>
            <a:off x="926305" y="1612034"/>
            <a:ext cx="4600575" cy="2779727"/>
          </a:xfrm>
          <a:prstGeom prst="rect">
            <a:avLst/>
          </a:prstGeom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34A9A77-B5A7-CE84-3669-FD26336A9A01}"/>
              </a:ext>
            </a:extLst>
          </p:cNvPr>
          <p:cNvSpPr/>
          <p:nvPr/>
        </p:nvSpPr>
        <p:spPr>
          <a:xfrm>
            <a:off x="5707856" y="2478974"/>
            <a:ext cx="388144" cy="11930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C06050-355B-85B5-E1F4-D797343B6964}"/>
              </a:ext>
            </a:extLst>
          </p:cNvPr>
          <p:cNvSpPr txBox="1"/>
          <p:nvPr/>
        </p:nvSpPr>
        <p:spPr>
          <a:xfrm>
            <a:off x="838200" y="4623007"/>
            <a:ext cx="590738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크기 각도 변경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스타트 라이프타임 </a:t>
            </a:r>
            <a:r>
              <a:rPr lang="en-US" altLang="ko-KR" dirty="0"/>
              <a:t>1</a:t>
            </a:r>
            <a:r>
              <a:rPr lang="ko-KR" altLang="en-US" dirty="0"/>
              <a:t>로 </a:t>
            </a:r>
            <a:r>
              <a:rPr lang="ko-KR" altLang="en-US" dirty="0" err="1"/>
              <a:t>줄여줌</a:t>
            </a:r>
            <a:endParaRPr lang="ko-KR" altLang="en-US" dirty="0"/>
          </a:p>
          <a:p>
            <a:r>
              <a:rPr lang="en-US" altLang="ko-KR" dirty="0"/>
              <a:t>3. Color </a:t>
            </a:r>
            <a:r>
              <a:rPr lang="ko-KR" altLang="en-US" dirty="0"/>
              <a:t>변경해줌</a:t>
            </a:r>
          </a:p>
          <a:p>
            <a:r>
              <a:rPr lang="en-US" altLang="ko-KR" dirty="0"/>
              <a:t>4. </a:t>
            </a:r>
            <a:r>
              <a:rPr lang="ko-KR" altLang="en-US" dirty="0" err="1"/>
              <a:t>렌더러에서</a:t>
            </a:r>
            <a:r>
              <a:rPr lang="ko-KR" altLang="en-US" dirty="0"/>
              <a:t> </a:t>
            </a:r>
            <a:r>
              <a:rPr lang="en-US" altLang="ko-KR" dirty="0"/>
              <a:t>Stretched billboard </a:t>
            </a:r>
            <a:r>
              <a:rPr lang="ko-KR" altLang="en-US" dirty="0"/>
              <a:t>설정</a:t>
            </a:r>
          </a:p>
          <a:p>
            <a:r>
              <a:rPr lang="en-US" altLang="ko-KR" dirty="0"/>
              <a:t>5. Shape</a:t>
            </a:r>
            <a:r>
              <a:rPr lang="ko-KR" altLang="en-US" dirty="0"/>
              <a:t>에서 </a:t>
            </a:r>
            <a:r>
              <a:rPr lang="en-US" altLang="ko-KR" dirty="0"/>
              <a:t>Angle 0, Radius 0.0001, Thickness 1 </a:t>
            </a:r>
            <a:r>
              <a:rPr lang="ko-KR" altLang="en-US" dirty="0"/>
              <a:t>설정</a:t>
            </a:r>
          </a:p>
          <a:p>
            <a:r>
              <a:rPr lang="en-US" altLang="ko-KR" dirty="0"/>
              <a:t>6. size of lifetime</a:t>
            </a:r>
            <a:r>
              <a:rPr lang="ko-KR" altLang="en-US" dirty="0"/>
              <a:t>설정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65034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비행기에 충돌 감지 영역 만들기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861B3F-F851-AD49-286C-153B4A0CF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364" y="1690688"/>
            <a:ext cx="6321545" cy="42976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8632CC-03A6-EA79-D184-E01F8111918A}"/>
              </a:ext>
            </a:extLst>
          </p:cNvPr>
          <p:cNvSpPr txBox="1"/>
          <p:nvPr/>
        </p:nvSpPr>
        <p:spPr>
          <a:xfrm>
            <a:off x="7232072" y="1805256"/>
            <a:ext cx="425629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비행기에는 현재 충돌 영역이 없습니다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Collider</a:t>
            </a:r>
            <a:r>
              <a:rPr lang="ko-KR" altLang="en-US" dirty="0"/>
              <a:t>를 만들어서 비행기의</a:t>
            </a:r>
            <a:endParaRPr lang="en-US" altLang="ko-KR" dirty="0"/>
          </a:p>
          <a:p>
            <a:r>
              <a:rPr lang="ko-KR" altLang="en-US" dirty="0"/>
              <a:t>충돌 영역을 만들어봅니다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Box </a:t>
            </a:r>
            <a:r>
              <a:rPr lang="ko-KR" altLang="en-US" dirty="0" err="1"/>
              <a:t>콜라이더</a:t>
            </a:r>
            <a:r>
              <a:rPr lang="ko-KR" altLang="en-US" dirty="0"/>
              <a:t> 입히기</a:t>
            </a:r>
            <a:endParaRPr lang="en-US" altLang="ko-KR" dirty="0"/>
          </a:p>
          <a:p>
            <a:r>
              <a:rPr lang="en-US" altLang="ko-KR" dirty="0"/>
              <a:t>- Box </a:t>
            </a:r>
            <a:r>
              <a:rPr lang="ko-KR" altLang="en-US" dirty="0" err="1"/>
              <a:t>콜라이더</a:t>
            </a:r>
            <a:r>
              <a:rPr lang="ko-KR" altLang="en-US" dirty="0"/>
              <a:t> 크기 조절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0C3B64F-DD10-B745-1E4A-78E23F512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5713" y="3905398"/>
            <a:ext cx="3835597" cy="208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468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지형 만들기 </a:t>
            </a:r>
            <a:r>
              <a:rPr lang="en-US" altLang="ko-KR" dirty="0"/>
              <a:t>- </a:t>
            </a:r>
            <a:r>
              <a:rPr lang="ko-KR" altLang="en-US" dirty="0" err="1"/>
              <a:t>터레인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632CC-03A6-EA79-D184-E01F8111918A}"/>
              </a:ext>
            </a:extLst>
          </p:cNvPr>
          <p:cNvSpPr txBox="1"/>
          <p:nvPr/>
        </p:nvSpPr>
        <p:spPr>
          <a:xfrm>
            <a:off x="979134" y="5565338"/>
            <a:ext cx="4748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3D Object – Terrain</a:t>
            </a:r>
            <a:r>
              <a:rPr lang="ko-KR" altLang="en-US" dirty="0"/>
              <a:t> 이란 것을 만들어봅니다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A6D12AD-5798-1954-1C7E-39E6B09C6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134" y="1805256"/>
            <a:ext cx="8198204" cy="353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1762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지형 만들기 </a:t>
            </a:r>
            <a:r>
              <a:rPr lang="en-US" altLang="ko-KR" dirty="0"/>
              <a:t>– </a:t>
            </a:r>
            <a:r>
              <a:rPr lang="ko-KR" altLang="en-US" dirty="0" err="1"/>
              <a:t>터레인</a:t>
            </a:r>
            <a:r>
              <a:rPr lang="ko-KR" altLang="en-US" dirty="0"/>
              <a:t> 색칠하기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632CC-03A6-EA79-D184-E01F8111918A}"/>
              </a:ext>
            </a:extLst>
          </p:cNvPr>
          <p:cNvSpPr txBox="1"/>
          <p:nvPr/>
        </p:nvSpPr>
        <p:spPr>
          <a:xfrm>
            <a:off x="5343966" y="1765214"/>
            <a:ext cx="420378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페인트 </a:t>
            </a:r>
            <a:r>
              <a:rPr lang="ko-KR" altLang="en-US" dirty="0" err="1"/>
              <a:t>텍스쳐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터레인</a:t>
            </a:r>
            <a:r>
              <a:rPr lang="ko-KR" altLang="en-US" dirty="0"/>
              <a:t> 컴포넌트로 갑니다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en-US" altLang="ko-KR" dirty="0"/>
              <a:t>2</a:t>
            </a:r>
            <a:r>
              <a:rPr lang="ko-KR" altLang="en-US" dirty="0"/>
              <a:t>번 붓 모양을 선택합니다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en-US" altLang="ko-KR" dirty="0"/>
              <a:t>Paint</a:t>
            </a:r>
            <a:r>
              <a:rPr lang="ko-KR" altLang="en-US" dirty="0"/>
              <a:t> </a:t>
            </a:r>
            <a:r>
              <a:rPr lang="en-US" altLang="ko-KR" dirty="0"/>
              <a:t>Texture</a:t>
            </a:r>
            <a:r>
              <a:rPr lang="ko-KR" altLang="en-US" dirty="0"/>
              <a:t>를 해줍니다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ko-KR" altLang="en-US" dirty="0" err="1"/>
              <a:t>터레인</a:t>
            </a:r>
            <a:r>
              <a:rPr lang="ko-KR" altLang="en-US" dirty="0"/>
              <a:t> 레이어 추가하기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Edit Terrain Layers… </a:t>
            </a:r>
            <a:r>
              <a:rPr lang="ko-KR" altLang="en-US" dirty="0"/>
              <a:t>를 눌러줍니다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en-US" altLang="ko-KR" dirty="0"/>
              <a:t>Add layer</a:t>
            </a:r>
            <a:r>
              <a:rPr lang="ko-KR" altLang="en-US" dirty="0"/>
              <a:t>를 눌러줍니다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3B6AA9-FB0C-0218-08E1-40B136885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00" y="1765214"/>
            <a:ext cx="3854648" cy="3327571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483CB46-1D03-F097-9465-1496C2016CEE}"/>
              </a:ext>
            </a:extLst>
          </p:cNvPr>
          <p:cNvSpPr/>
          <p:nvPr/>
        </p:nvSpPr>
        <p:spPr>
          <a:xfrm flipV="1">
            <a:off x="1107281" y="1821655"/>
            <a:ext cx="3571875" cy="6929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37F9B8-67AD-E449-18BA-B90328D2A977}"/>
              </a:ext>
            </a:extLst>
          </p:cNvPr>
          <p:cNvSpPr/>
          <p:nvPr/>
        </p:nvSpPr>
        <p:spPr>
          <a:xfrm flipV="1">
            <a:off x="3291321" y="3652839"/>
            <a:ext cx="1519228" cy="4262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27FD68D-B5FA-C627-CBEC-4389DA936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543" y="4079081"/>
            <a:ext cx="5613689" cy="263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3056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639830A-B2E6-A85F-FDD7-C8BEBFB47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121" y="1765214"/>
            <a:ext cx="4052193" cy="371228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지형 만들기 </a:t>
            </a:r>
            <a:r>
              <a:rPr lang="en-US" altLang="ko-KR" dirty="0"/>
              <a:t>– </a:t>
            </a:r>
            <a:r>
              <a:rPr lang="ko-KR" altLang="en-US" dirty="0" err="1"/>
              <a:t>터레인</a:t>
            </a:r>
            <a:r>
              <a:rPr lang="ko-KR" altLang="en-US" dirty="0"/>
              <a:t> 높이 조절하기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632CC-03A6-EA79-D184-E01F8111918A}"/>
              </a:ext>
            </a:extLst>
          </p:cNvPr>
          <p:cNvSpPr txBox="1"/>
          <p:nvPr/>
        </p:nvSpPr>
        <p:spPr>
          <a:xfrm>
            <a:off x="5343966" y="1765214"/>
            <a:ext cx="57582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Raise or Lower Terrain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브러쉬</a:t>
            </a:r>
            <a:r>
              <a:rPr lang="ko-KR" altLang="en-US" dirty="0"/>
              <a:t> 크기와 사이즈</a:t>
            </a:r>
            <a:r>
              <a:rPr lang="en-US" altLang="ko-KR" dirty="0"/>
              <a:t>, Opacity </a:t>
            </a:r>
            <a:r>
              <a:rPr lang="ko-KR" altLang="en-US" dirty="0"/>
              <a:t>등을 조절해줍니다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터레인을 </a:t>
            </a:r>
            <a:r>
              <a:rPr lang="ko-KR" altLang="en-US" b="1" dirty="0"/>
              <a:t>클릭</a:t>
            </a:r>
            <a:r>
              <a:rPr lang="ko-KR" altLang="en-US" dirty="0"/>
              <a:t>하면 터레인이 높아집니다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b="1" dirty="0"/>
              <a:t>시프트 클릭</a:t>
            </a:r>
            <a:r>
              <a:rPr lang="ko-KR" altLang="en-US" dirty="0"/>
              <a:t>하면 낮아집니다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483CB46-1D03-F097-9465-1496C2016CEE}"/>
              </a:ext>
            </a:extLst>
          </p:cNvPr>
          <p:cNvSpPr/>
          <p:nvPr/>
        </p:nvSpPr>
        <p:spPr>
          <a:xfrm flipV="1">
            <a:off x="1107281" y="1821655"/>
            <a:ext cx="3571875" cy="6929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37F9B8-67AD-E449-18BA-B90328D2A977}"/>
              </a:ext>
            </a:extLst>
          </p:cNvPr>
          <p:cNvSpPr/>
          <p:nvPr/>
        </p:nvSpPr>
        <p:spPr>
          <a:xfrm flipV="1">
            <a:off x="2421731" y="3300413"/>
            <a:ext cx="2436019" cy="17216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8B95433-D1B5-CEBF-63AB-BBC1F3545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966" y="3214601"/>
            <a:ext cx="5353325" cy="337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4391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D3A8B9-E9C8-4A82-C5C3-BF6989C73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0863" y="2766218"/>
            <a:ext cx="1905000" cy="1325563"/>
          </a:xfrm>
        </p:spPr>
        <p:txBody>
          <a:bodyPr/>
          <a:lstStyle/>
          <a:p>
            <a:r>
              <a:rPr lang="en-US" altLang="ko-KR" dirty="0"/>
              <a:t>day3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51378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37595B-9B5F-F842-379A-11A8C3E8D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계획표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D82BCA36-B14E-A061-535D-BDA398F2F6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2485523"/>
              </p:ext>
            </p:extLst>
          </p:nvPr>
        </p:nvGraphicFramePr>
        <p:xfrm>
          <a:off x="838200" y="1825625"/>
          <a:ext cx="10515600" cy="349861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364619572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76548966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2735514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437350069"/>
                    </a:ext>
                  </a:extLst>
                </a:gridCol>
              </a:tblGrid>
              <a:tr h="78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18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19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/>
                        <a:t>7</a:t>
                      </a:r>
                      <a:r>
                        <a:rPr lang="ko-KR" altLang="en-US" sz="2800" b="1" dirty="0"/>
                        <a:t>월 </a:t>
                      </a:r>
                      <a:r>
                        <a:rPr lang="en-US" altLang="ko-KR" sz="2800" b="1" dirty="0"/>
                        <a:t>20</a:t>
                      </a:r>
                      <a:r>
                        <a:rPr lang="ko-KR" altLang="en-US" sz="2800" b="1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21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54333"/>
                  </a:ext>
                </a:extLst>
              </a:tr>
              <a:tr h="13588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 err="1"/>
                        <a:t>인디게임과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유니티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3D </a:t>
                      </a:r>
                      <a:r>
                        <a:rPr lang="ko-KR" altLang="en-US" sz="2800" dirty="0" err="1"/>
                        <a:t>에셋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가져오기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/>
                        <a:t>지형 꾸미기와</a:t>
                      </a:r>
                      <a:endParaRPr lang="en-US" altLang="ko-KR" sz="2800" b="1" dirty="0"/>
                    </a:p>
                    <a:p>
                      <a:pPr algn="ctr" latinLnBrk="1"/>
                      <a:r>
                        <a:rPr lang="ko-KR" altLang="en-US" sz="2800" b="1" dirty="0"/>
                        <a:t>스크립트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UI</a:t>
                      </a:r>
                      <a:r>
                        <a:rPr lang="ko-KR" altLang="en-US" sz="2800" dirty="0"/>
                        <a:t>와 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게임 로직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672820"/>
                  </a:ext>
                </a:extLst>
              </a:tr>
              <a:tr h="13588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주사위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만들기</a:t>
                      </a:r>
                      <a:endParaRPr lang="en-US" altLang="ko-K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지형</a:t>
                      </a:r>
                    </a:p>
                    <a:p>
                      <a:pPr algn="ctr" latinLnBrk="1"/>
                      <a:r>
                        <a:rPr lang="ko-KR" altLang="en-US" sz="2800" dirty="0"/>
                        <a:t>꾸미기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1" dirty="0"/>
                        <a:t>비행기 조종</a:t>
                      </a:r>
                      <a:endParaRPr lang="en-US" altLang="ko-KR" sz="2800" b="1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1" dirty="0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게임 빌드</a:t>
                      </a:r>
                      <a:endParaRPr lang="en-US" altLang="ko-KR" sz="2800" dirty="0"/>
                    </a:p>
                    <a:p>
                      <a:pPr algn="ctr" latinLnBrk="1"/>
                      <a:endParaRPr lang="ko-KR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0746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E41D97C-1165-2549-AB79-08FA9A92C2DD}"/>
              </a:ext>
            </a:extLst>
          </p:cNvPr>
          <p:cNvSpPr txBox="1"/>
          <p:nvPr/>
        </p:nvSpPr>
        <p:spPr>
          <a:xfrm>
            <a:off x="926275" y="5913912"/>
            <a:ext cx="5679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비행기 게임 자료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>
                <a:hlinkClick r:id="rId2"/>
              </a:rPr>
              <a:t>https://github.com/EIdeallab/plane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96496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Day3</a:t>
            </a:r>
            <a:r>
              <a:rPr lang="ko-KR" altLang="en-US" dirty="0"/>
              <a:t> 준비사항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481EFC-518D-8171-051C-3EC83E6282D4}"/>
              </a:ext>
            </a:extLst>
          </p:cNvPr>
          <p:cNvSpPr txBox="1"/>
          <p:nvPr/>
        </p:nvSpPr>
        <p:spPr>
          <a:xfrm>
            <a:off x="2118358" y="2828835"/>
            <a:ext cx="8810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/>
              <a:t>유니티 라이선스 확인하기</a:t>
            </a:r>
            <a:endParaRPr lang="en-US" altLang="ko-KR" sz="2400" dirty="0"/>
          </a:p>
          <a:p>
            <a:pPr marL="342900" indent="-342900">
              <a:buAutoNum type="arabicPeriod"/>
            </a:pPr>
            <a:endParaRPr lang="en-US" altLang="ko-KR" sz="2400" dirty="0"/>
          </a:p>
          <a:p>
            <a:pPr marL="342900" indent="-342900">
              <a:buAutoNum type="arabicPeriod"/>
            </a:pPr>
            <a:r>
              <a:rPr lang="en-US" altLang="ko-KR" sz="2400" dirty="0"/>
              <a:t>Day3 </a:t>
            </a:r>
            <a:r>
              <a:rPr lang="ko-KR" altLang="en-US" sz="2400" dirty="0"/>
              <a:t>프로젝트 파일 정상적으로 받아졌는지 확인하기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257529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37595B-9B5F-F842-379A-11A8C3E8D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계획표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D82BCA36-B14E-A061-535D-BDA398F2F6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5971659"/>
              </p:ext>
            </p:extLst>
          </p:nvPr>
        </p:nvGraphicFramePr>
        <p:xfrm>
          <a:off x="838200" y="1825625"/>
          <a:ext cx="10515600" cy="3511413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364619572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76548966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2735514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437350069"/>
                    </a:ext>
                  </a:extLst>
                </a:gridCol>
              </a:tblGrid>
              <a:tr h="78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18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19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20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21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54333"/>
                  </a:ext>
                </a:extLst>
              </a:tr>
              <a:tr h="13588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 err="1"/>
                        <a:t>인디게임과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유니티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주사위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던지기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배경</a:t>
                      </a:r>
                      <a:r>
                        <a:rPr lang="en-US" altLang="ko-KR" sz="2800" dirty="0"/>
                        <a:t>, </a:t>
                      </a:r>
                      <a:r>
                        <a:rPr lang="ko-KR" altLang="en-US" sz="2800" dirty="0"/>
                        <a:t>지형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꾸미기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UI</a:t>
                      </a:r>
                      <a:r>
                        <a:rPr lang="ko-KR" altLang="en-US" sz="2800" dirty="0"/>
                        <a:t>와 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게임 로직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672820"/>
                  </a:ext>
                </a:extLst>
              </a:tr>
              <a:tr h="13588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주사위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만들기</a:t>
                      </a:r>
                      <a:endParaRPr lang="en-US" altLang="ko-K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3D </a:t>
                      </a:r>
                      <a:r>
                        <a:rPr lang="ko-KR" altLang="en-US" sz="2800" dirty="0" err="1"/>
                        <a:t>에셋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가져오기</a:t>
                      </a:r>
                      <a:r>
                        <a:rPr lang="en-US" altLang="ko-KR" sz="2800" dirty="0"/>
                        <a:t>,</a:t>
                      </a:r>
                      <a:endParaRPr lang="ko-KR" altLang="en-US" sz="2800" dirty="0"/>
                    </a:p>
                    <a:p>
                      <a:pPr algn="ctr" latinLnBrk="1"/>
                      <a:r>
                        <a:rPr lang="ko-KR" altLang="en-US" sz="2800" dirty="0"/>
                        <a:t>꾸미기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dirty="0"/>
                        <a:t>비행기 조종</a:t>
                      </a:r>
                      <a:endParaRPr lang="en-US" altLang="ko-KR" sz="28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dirty="0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게임 빌드</a:t>
                      </a:r>
                      <a:endParaRPr lang="en-US" altLang="ko-KR" sz="2800" dirty="0"/>
                    </a:p>
                    <a:p>
                      <a:pPr algn="ctr" latinLnBrk="1"/>
                      <a:endParaRPr lang="ko-KR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0746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E41D97C-1165-2549-AB79-08FA9A92C2DD}"/>
              </a:ext>
            </a:extLst>
          </p:cNvPr>
          <p:cNvSpPr txBox="1"/>
          <p:nvPr/>
        </p:nvSpPr>
        <p:spPr>
          <a:xfrm>
            <a:off x="926275" y="5913912"/>
            <a:ext cx="5679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비행기 게임 자료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>
                <a:hlinkClick r:id="rId2"/>
              </a:rPr>
              <a:t>https://github.com/EIdeallab/plane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69626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Day3</a:t>
            </a:r>
            <a:r>
              <a:rPr lang="ko-KR" altLang="en-US" dirty="0"/>
              <a:t> 프로젝트를 엽니다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481EFC-518D-8171-051C-3EC83E6282D4}"/>
              </a:ext>
            </a:extLst>
          </p:cNvPr>
          <p:cNvSpPr txBox="1"/>
          <p:nvPr/>
        </p:nvSpPr>
        <p:spPr>
          <a:xfrm>
            <a:off x="916575" y="1690688"/>
            <a:ext cx="8810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/>
              <a:t>다운받은 </a:t>
            </a:r>
            <a:r>
              <a:rPr lang="en-US" altLang="ko-KR" sz="2400" dirty="0"/>
              <a:t>3day</a:t>
            </a:r>
            <a:r>
              <a:rPr lang="ko-KR" altLang="en-US" sz="2400" dirty="0"/>
              <a:t> 프로젝트 열기</a:t>
            </a:r>
            <a:endParaRPr lang="en-US" altLang="ko-KR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C27CBCF-A8F9-C4F0-33E5-8D549AD2D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576" y="2567132"/>
            <a:ext cx="5020608" cy="294176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0E6A74A-36F4-4C2D-456A-784DA2E39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6346" y="2567132"/>
            <a:ext cx="5221215" cy="294176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E155130-2D72-F473-5686-9D305912DCDA}"/>
              </a:ext>
            </a:extLst>
          </p:cNvPr>
          <p:cNvSpPr/>
          <p:nvPr/>
        </p:nvSpPr>
        <p:spPr>
          <a:xfrm>
            <a:off x="4554584" y="3106051"/>
            <a:ext cx="670560" cy="3229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4D0B2C5-E7F4-842D-7634-43F27D65F9D2}"/>
              </a:ext>
            </a:extLst>
          </p:cNvPr>
          <p:cNvSpPr/>
          <p:nvPr/>
        </p:nvSpPr>
        <p:spPr>
          <a:xfrm>
            <a:off x="6884129" y="3708534"/>
            <a:ext cx="1502228" cy="2016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C4DB382-E40B-ACD8-4F4E-3732CA78B455}"/>
              </a:ext>
            </a:extLst>
          </p:cNvPr>
          <p:cNvSpPr/>
          <p:nvPr/>
        </p:nvSpPr>
        <p:spPr>
          <a:xfrm>
            <a:off x="9851572" y="5219471"/>
            <a:ext cx="729342" cy="2894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2680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바다를 만들어 줍니다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111767E-15C0-51F2-28EF-B1D9E80CC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133" y="2235850"/>
            <a:ext cx="6487331" cy="331486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858ED57-CC00-BDB9-4015-3BD3BF45F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66871"/>
            <a:ext cx="4658375" cy="1629002"/>
          </a:xfrm>
          <a:prstGeom prst="rect">
            <a:avLst/>
          </a:prstGeom>
        </p:spPr>
      </p:pic>
      <p:sp>
        <p:nvSpPr>
          <p:cNvPr id="13" name="화살표: 굽음 12">
            <a:extLst>
              <a:ext uri="{FF2B5EF4-FFF2-40B4-BE49-F238E27FC236}">
                <a16:creationId xmlns:a16="http://schemas.microsoft.com/office/drawing/2014/main" id="{31B04E65-EFC6-3928-9F38-B7734558526E}"/>
              </a:ext>
            </a:extLst>
          </p:cNvPr>
          <p:cNvSpPr/>
          <p:nvPr/>
        </p:nvSpPr>
        <p:spPr>
          <a:xfrm>
            <a:off x="1541416" y="2436547"/>
            <a:ext cx="2847703" cy="178484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57E3E9-E525-DDB2-9605-8A858166DB4B}"/>
              </a:ext>
            </a:extLst>
          </p:cNvPr>
          <p:cNvSpPr txBox="1"/>
          <p:nvPr/>
        </p:nvSpPr>
        <p:spPr>
          <a:xfrm>
            <a:off x="637900" y="1691913"/>
            <a:ext cx="881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Assets/Standard Assets/Environment/Water/Water4/Prefabs </a:t>
            </a:r>
            <a:r>
              <a:rPr lang="ko-KR" altLang="en-US" dirty="0"/>
              <a:t>가져오기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24491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바다를 만들어 줍니다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57E3E9-E525-DDB2-9605-8A858166DB4B}"/>
              </a:ext>
            </a:extLst>
          </p:cNvPr>
          <p:cNvSpPr txBox="1"/>
          <p:nvPr/>
        </p:nvSpPr>
        <p:spPr>
          <a:xfrm>
            <a:off x="698860" y="1569173"/>
            <a:ext cx="8810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포지션 </a:t>
            </a:r>
            <a:r>
              <a:rPr lang="en-US" altLang="ko-KR" dirty="0"/>
              <a:t>X=300, Y=3, Z=300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스케일 </a:t>
            </a:r>
            <a:r>
              <a:rPr lang="en-US" altLang="ko-KR" dirty="0"/>
              <a:t>X=10, Y=1, Z=10 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77607B-DF43-E54F-4A85-9BBDA7906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480" y="2514091"/>
            <a:ext cx="6807929" cy="35326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28F36E8-1F3B-C82B-B9DD-B6AC926CC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9716" y="526216"/>
            <a:ext cx="3724795" cy="183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06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만들기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34C2463-9D54-3A48-0EED-EE025B78A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19" y="1608489"/>
            <a:ext cx="6601746" cy="292458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5DBE186-18D6-27B8-3150-CE0944D7B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0305" y="2627816"/>
            <a:ext cx="5880120" cy="3810512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437A066-3FE4-24B7-8C15-7DA232EE9734}"/>
              </a:ext>
            </a:extLst>
          </p:cNvPr>
          <p:cNvSpPr/>
          <p:nvPr/>
        </p:nvSpPr>
        <p:spPr>
          <a:xfrm>
            <a:off x="8095489" y="5848530"/>
            <a:ext cx="2374936" cy="3637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94985C-2B41-D0AE-C5E1-2C6AE0198C12}"/>
              </a:ext>
            </a:extLst>
          </p:cNvPr>
          <p:cNvSpPr txBox="1"/>
          <p:nvPr/>
        </p:nvSpPr>
        <p:spPr>
          <a:xfrm>
            <a:off x="728350" y="4961000"/>
            <a:ext cx="382989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드린 프로젝트에는 </a:t>
            </a:r>
            <a:r>
              <a:rPr lang="en-US" altLang="ko-KR" dirty="0"/>
              <a:t>Airplane</a:t>
            </a:r>
            <a:r>
              <a:rPr lang="ko-KR" altLang="en-US" dirty="0"/>
              <a:t>이라는 </a:t>
            </a:r>
            <a:endParaRPr lang="en-US" altLang="ko-KR" dirty="0"/>
          </a:p>
          <a:p>
            <a:r>
              <a:rPr lang="ko-KR" altLang="en-US" dirty="0"/>
              <a:t>스크립트가</a:t>
            </a:r>
            <a:r>
              <a:rPr lang="en-US" altLang="ko-KR" dirty="0"/>
              <a:t> </a:t>
            </a:r>
            <a:r>
              <a:rPr lang="ko-KR" altLang="en-US" dirty="0"/>
              <a:t>적용이 되어있습니다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그렇지만 처음부터 만드는 방법을</a:t>
            </a:r>
            <a:endParaRPr lang="en-US" altLang="ko-KR" dirty="0"/>
          </a:p>
          <a:p>
            <a:r>
              <a:rPr lang="ko-KR" altLang="en-US" dirty="0"/>
              <a:t>보여드립니다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517213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기초 </a:t>
            </a:r>
            <a:r>
              <a:rPr lang="en-US" altLang="ko-KR" dirty="0"/>
              <a:t>– </a:t>
            </a:r>
            <a:r>
              <a:rPr lang="ko-KR" altLang="en-US" dirty="0"/>
              <a:t>구조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020A3C-FE05-A5AC-E587-E28FD918CF36}"/>
              </a:ext>
            </a:extLst>
          </p:cNvPr>
          <p:cNvSpPr txBox="1"/>
          <p:nvPr/>
        </p:nvSpPr>
        <p:spPr>
          <a:xfrm>
            <a:off x="5337892" y="2607633"/>
            <a:ext cx="6243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Start()</a:t>
            </a:r>
            <a:r>
              <a:rPr lang="ko-KR" altLang="en-US" dirty="0"/>
              <a:t>는 시작할 때 한번 호출됩니다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Update()</a:t>
            </a:r>
            <a:r>
              <a:rPr lang="ko-KR" altLang="en-US" dirty="0"/>
              <a:t>는 프레임 마다 호출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9FE4789-6073-5C11-AC34-902963EA8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179" y="2378844"/>
            <a:ext cx="3291490" cy="249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5058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기초 </a:t>
            </a:r>
            <a:r>
              <a:rPr lang="en-US" altLang="ko-KR" dirty="0"/>
              <a:t>– </a:t>
            </a:r>
            <a:r>
              <a:rPr lang="ko-KR" altLang="en-US" dirty="0"/>
              <a:t>델타 타임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020A3C-FE05-A5AC-E587-E28FD918CF36}"/>
              </a:ext>
            </a:extLst>
          </p:cNvPr>
          <p:cNvSpPr txBox="1"/>
          <p:nvPr/>
        </p:nvSpPr>
        <p:spPr>
          <a:xfrm>
            <a:off x="2869902" y="4826675"/>
            <a:ext cx="72668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err="1"/>
              <a:t>Time.deltaTime</a:t>
            </a:r>
            <a:r>
              <a:rPr lang="en-US" altLang="ko-KR" dirty="0"/>
              <a:t> </a:t>
            </a:r>
            <a:r>
              <a:rPr lang="ko-KR" altLang="en-US" dirty="0"/>
              <a:t>매 프레임 사이 시간을 의미합니다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ko-KR" altLang="en-US" dirty="0"/>
              <a:t>사용하는 이유는 사용자마다 재생되는 프레임이 다른데</a:t>
            </a:r>
            <a:endParaRPr lang="en-US" altLang="ko-KR" dirty="0"/>
          </a:p>
          <a:p>
            <a:r>
              <a:rPr lang="ko-KR" altLang="en-US" dirty="0"/>
              <a:t>모든 사용자가 일정한 결과를 얻고자 할 때 씁니다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스크립트에서 어떻게 사용하는지 보고 이해해봅시다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36E240B-4036-8665-3B43-270CC79C7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142" y="1690688"/>
            <a:ext cx="3934373" cy="3248478"/>
          </a:xfrm>
          <a:prstGeom prst="rect">
            <a:avLst/>
          </a:prstGeom>
        </p:spPr>
      </p:pic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999D3036-EF46-C459-D2E9-FB198BB27E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7826784"/>
              </p:ext>
            </p:extLst>
          </p:nvPr>
        </p:nvGraphicFramePr>
        <p:xfrm>
          <a:off x="6095999" y="1770518"/>
          <a:ext cx="3735978" cy="29889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9524880" imgH="7620120" progId="PBrush">
                  <p:embed/>
                </p:oleObj>
              </mc:Choice>
              <mc:Fallback>
                <p:oleObj name="Bitmap Image" r:id="rId3" imgW="9524880" imgH="7620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5999" y="1770518"/>
                        <a:ext cx="3735978" cy="29889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85034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ko-KR" altLang="en-US" dirty="0"/>
              <a:t>참고</a:t>
            </a:r>
            <a:r>
              <a:rPr lang="en-US" altLang="ko-KR" dirty="0"/>
              <a:t>. </a:t>
            </a:r>
            <a:r>
              <a:rPr lang="ko-KR" altLang="en-US" dirty="0"/>
              <a:t>비행기는 어떻게 움직일까</a:t>
            </a:r>
            <a:r>
              <a:rPr lang="en-US" altLang="ko-KR" dirty="0"/>
              <a:t>? 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020A3C-FE05-A5AC-E587-E28FD918CF36}"/>
              </a:ext>
            </a:extLst>
          </p:cNvPr>
          <p:cNvSpPr txBox="1"/>
          <p:nvPr/>
        </p:nvSpPr>
        <p:spPr>
          <a:xfrm>
            <a:off x="6564570" y="1769938"/>
            <a:ext cx="49361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RigidBody</a:t>
            </a:r>
            <a:r>
              <a:rPr lang="ko-KR" altLang="en-US" dirty="0"/>
              <a:t>를 활용하면 객체의 여러 방향에서</a:t>
            </a:r>
            <a:endParaRPr lang="en-US" altLang="ko-KR" dirty="0"/>
          </a:p>
          <a:p>
            <a:r>
              <a:rPr lang="ko-KR" altLang="en-US" dirty="0"/>
              <a:t>힘을 줄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비행기는 대표적으로 </a:t>
            </a:r>
            <a:r>
              <a:rPr lang="en-US" altLang="ko-KR" dirty="0"/>
              <a:t>2</a:t>
            </a:r>
            <a:r>
              <a:rPr lang="ko-KR" altLang="en-US" dirty="0"/>
              <a:t>가지의 힘을 받습니다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비행기의 엔진으로 인한 가속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비행기가 날면서 받는 하단 양력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비행기의 이동을</a:t>
            </a:r>
            <a:r>
              <a:rPr lang="en-US" altLang="ko-KR" dirty="0"/>
              <a:t> </a:t>
            </a:r>
            <a:r>
              <a:rPr lang="ko-KR" altLang="en-US" dirty="0"/>
              <a:t>물리적으로 구현해봅니다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A58637F-0798-7755-5DFC-42F236BC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431" y="1690688"/>
            <a:ext cx="5603908" cy="3486743"/>
          </a:xfrm>
          <a:prstGeom prst="rect">
            <a:avLst/>
          </a:prstGeom>
        </p:spPr>
      </p:pic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EEF266D6-C17D-F848-84DF-322A20789CAF}"/>
              </a:ext>
            </a:extLst>
          </p:cNvPr>
          <p:cNvSpPr/>
          <p:nvPr/>
        </p:nvSpPr>
        <p:spPr>
          <a:xfrm rot="15621839">
            <a:off x="3726641" y="3516468"/>
            <a:ext cx="386499" cy="105580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89E3D20A-649A-320B-9726-CDAA1D6FA9C2}"/>
              </a:ext>
            </a:extLst>
          </p:cNvPr>
          <p:cNvSpPr/>
          <p:nvPr/>
        </p:nvSpPr>
        <p:spPr>
          <a:xfrm rot="21399087">
            <a:off x="1180489" y="2901097"/>
            <a:ext cx="386499" cy="105580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3044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00954" cy="1325563"/>
          </a:xfrm>
        </p:spPr>
        <p:txBody>
          <a:bodyPr/>
          <a:lstStyle/>
          <a:p>
            <a:r>
              <a:rPr lang="ko-KR" altLang="en-US" dirty="0"/>
              <a:t>스크립트 만들기 전 </a:t>
            </a:r>
            <a:r>
              <a:rPr lang="ko-KR" altLang="en-US"/>
              <a:t>비행기 중력을 없애기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7684FDC-6B70-8A19-F282-755F8AA76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926" y="2175451"/>
            <a:ext cx="3835597" cy="3632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28132B-3E79-891C-B385-F78D7808E43A}"/>
              </a:ext>
            </a:extLst>
          </p:cNvPr>
          <p:cNvSpPr txBox="1"/>
          <p:nvPr/>
        </p:nvSpPr>
        <p:spPr>
          <a:xfrm>
            <a:off x="6252424" y="3115976"/>
            <a:ext cx="474650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F18 </a:t>
            </a:r>
            <a:r>
              <a:rPr lang="ko-KR" altLang="en-US" dirty="0"/>
              <a:t>오브젝트 클릭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고체 속성</a:t>
            </a:r>
            <a:r>
              <a:rPr lang="en-US" altLang="ko-KR" dirty="0"/>
              <a:t>(</a:t>
            </a:r>
            <a:r>
              <a:rPr lang="en-US" altLang="ko-KR" dirty="0" err="1"/>
              <a:t>Rigidbody</a:t>
            </a:r>
            <a:r>
              <a:rPr lang="en-US" altLang="ko-KR" dirty="0"/>
              <a:t>)</a:t>
            </a:r>
            <a:r>
              <a:rPr lang="ko-KR" altLang="en-US" dirty="0"/>
              <a:t> 확인</a:t>
            </a:r>
            <a:br>
              <a:rPr lang="en-US" altLang="ko-KR" dirty="0"/>
            </a:b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Gravity</a:t>
            </a:r>
            <a:r>
              <a:rPr lang="ko-KR" altLang="en-US" dirty="0"/>
              <a:t>를 해제합니다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이것을 해제함으로써 이제 비행기는 </a:t>
            </a:r>
            <a:br>
              <a:rPr lang="en-US" altLang="ko-KR" dirty="0"/>
            </a:br>
            <a:r>
              <a:rPr lang="ko-KR" altLang="en-US" dirty="0"/>
              <a:t>무중력으로 떠있게 됩니다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66FD54-E04D-70C1-CDC3-0AE471DE9339}"/>
              </a:ext>
            </a:extLst>
          </p:cNvPr>
          <p:cNvSpPr/>
          <p:nvPr/>
        </p:nvSpPr>
        <p:spPr>
          <a:xfrm>
            <a:off x="2213164" y="2954501"/>
            <a:ext cx="670560" cy="3229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9123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ko-KR" altLang="en-US" dirty="0"/>
              <a:t>스크립트</a:t>
            </a:r>
            <a:r>
              <a:rPr lang="en-US" altLang="ko-KR" dirty="0"/>
              <a:t>1. </a:t>
            </a:r>
            <a:r>
              <a:rPr lang="ko-KR" altLang="en-US" dirty="0"/>
              <a:t>비행기 출발시키기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4E8A24-256E-A26E-3310-DF69DE6A4CD2}"/>
              </a:ext>
            </a:extLst>
          </p:cNvPr>
          <p:cNvSpPr txBox="1"/>
          <p:nvPr/>
        </p:nvSpPr>
        <p:spPr>
          <a:xfrm>
            <a:off x="838199" y="2264455"/>
            <a:ext cx="751549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Start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Rigidbody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GetComponent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Rigidbody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rb.AddRelativeForce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Vector3(-2000, 0, 0));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AB34CC-FC67-0832-A553-7C774191650F}"/>
              </a:ext>
            </a:extLst>
          </p:cNvPr>
          <p:cNvSpPr txBox="1"/>
          <p:nvPr/>
        </p:nvSpPr>
        <p:spPr>
          <a:xfrm>
            <a:off x="1192744" y="4422261"/>
            <a:ext cx="86305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코드 해석 </a:t>
            </a:r>
            <a:r>
              <a:rPr lang="en-US" altLang="ko-KR" dirty="0"/>
              <a:t>: Start</a:t>
            </a:r>
            <a:r>
              <a:rPr lang="ko-KR" altLang="en-US" dirty="0"/>
              <a:t>에서 </a:t>
            </a:r>
            <a:r>
              <a:rPr lang="en-US" altLang="ko-KR" dirty="0" err="1"/>
              <a:t>Rigidbody</a:t>
            </a:r>
            <a:r>
              <a:rPr lang="en-US" altLang="ko-KR" dirty="0"/>
              <a:t> </a:t>
            </a:r>
            <a:r>
              <a:rPr lang="ko-KR" altLang="en-US" dirty="0"/>
              <a:t>컴포넌트를 가져옵니다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 </a:t>
            </a:r>
            <a:r>
              <a:rPr lang="en-US" altLang="ko-KR" dirty="0"/>
              <a:t>x</a:t>
            </a:r>
            <a:r>
              <a:rPr lang="ko-KR" altLang="en-US" dirty="0"/>
              <a:t>축으로 </a:t>
            </a:r>
            <a:r>
              <a:rPr lang="en-US" altLang="ko-KR" dirty="0"/>
              <a:t>-2000</a:t>
            </a:r>
            <a:r>
              <a:rPr lang="ko-KR" altLang="en-US" dirty="0"/>
              <a:t>만큼의 힘을 줍니다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그러면 비행기는 앞 방향으로 </a:t>
            </a:r>
            <a:r>
              <a:rPr lang="en-US" altLang="ko-KR" dirty="0"/>
              <a:t>-2000</a:t>
            </a:r>
            <a:r>
              <a:rPr lang="ko-KR" altLang="en-US" dirty="0"/>
              <a:t>만큼의 힘을 가지고 날아가게 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381645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ko-KR" altLang="en-US" dirty="0"/>
              <a:t>스크립트</a:t>
            </a:r>
            <a:r>
              <a:rPr lang="en-US" altLang="ko-KR" dirty="0"/>
              <a:t>1. </a:t>
            </a:r>
            <a:r>
              <a:rPr lang="ko-KR" altLang="en-US" dirty="0"/>
              <a:t>비행기 출발시키기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47FE748-8B2D-751D-B077-D1B50692A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919" y="1690688"/>
            <a:ext cx="6033854" cy="33450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A869C5-8AE6-0C2E-3642-71A9BF24A384}"/>
              </a:ext>
            </a:extLst>
          </p:cNvPr>
          <p:cNvSpPr txBox="1"/>
          <p:nvPr/>
        </p:nvSpPr>
        <p:spPr>
          <a:xfrm>
            <a:off x="1226939" y="5247968"/>
            <a:ext cx="8630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적용 후 </a:t>
            </a:r>
            <a:r>
              <a:rPr lang="en-US" altLang="ko-KR" dirty="0"/>
              <a:t>Start</a:t>
            </a:r>
            <a:r>
              <a:rPr lang="ko-KR" altLang="en-US" dirty="0"/>
              <a:t>를 누를 경우</a:t>
            </a:r>
            <a:r>
              <a:rPr lang="en-US" altLang="ko-KR" dirty="0"/>
              <a:t> </a:t>
            </a:r>
            <a:r>
              <a:rPr lang="ko-KR" altLang="en-US" dirty="0"/>
              <a:t>위와 같이 시작 할 때 비행기가 앞으로 나아가게 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3078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r>
              <a:rPr lang="ko-KR" altLang="en-US" dirty="0"/>
              <a:t>를 기반으로 하는 게임 제작 엔진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사용법이 게임 엔진 중에서 가장 쉬운 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고 퀄리티의 게임을 제작하기에는 다소 부족함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인디게임</a:t>
            </a:r>
            <a:r>
              <a:rPr lang="ko-KR" altLang="en-US" dirty="0"/>
              <a:t> 개발자에게 있어서 최고의 선택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60011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ko-KR" altLang="en-US" dirty="0"/>
              <a:t>스크립트</a:t>
            </a:r>
            <a:r>
              <a:rPr lang="en-US" altLang="ko-KR" dirty="0"/>
              <a:t>2. </a:t>
            </a:r>
            <a:r>
              <a:rPr lang="ko-KR" altLang="en-US" dirty="0"/>
              <a:t> 키보드 입력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869C5-8AE6-0C2E-3642-71A9BF24A384}"/>
              </a:ext>
            </a:extLst>
          </p:cNvPr>
          <p:cNvSpPr txBox="1"/>
          <p:nvPr/>
        </p:nvSpPr>
        <p:spPr>
          <a:xfrm>
            <a:off x="5389175" y="1547564"/>
            <a:ext cx="977198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출발 코드를 주석 처리하여 정지 상태로 둡니다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정지 상태에서 키보드 입력을 받아 비행기를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회전시켜 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문제점 </a:t>
            </a:r>
            <a:r>
              <a:rPr lang="en-US" altLang="ko-KR" dirty="0"/>
              <a:t>-&gt; </a:t>
            </a:r>
            <a:r>
              <a:rPr lang="ko-KR" altLang="en-US" dirty="0"/>
              <a:t>계속 돌아간다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CF765C4-F2AA-08AE-B583-04FF45058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547564"/>
            <a:ext cx="4201111" cy="498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083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ko-KR" altLang="en-US" dirty="0"/>
              <a:t>스크립트</a:t>
            </a:r>
            <a:r>
              <a:rPr lang="en-US" altLang="ko-KR" dirty="0"/>
              <a:t>3. </a:t>
            </a:r>
            <a:r>
              <a:rPr lang="ko-KR" altLang="en-US" dirty="0"/>
              <a:t> 계속 돌아가는 문제 해결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869C5-8AE6-0C2E-3642-71A9BF24A384}"/>
              </a:ext>
            </a:extLst>
          </p:cNvPr>
          <p:cNvSpPr txBox="1"/>
          <p:nvPr/>
        </p:nvSpPr>
        <p:spPr>
          <a:xfrm>
            <a:off x="6616020" y="2000411"/>
            <a:ext cx="48006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좌 우 버튼 둘 다 눌리지 않았을 때</a:t>
            </a:r>
            <a:endParaRPr lang="en-US" altLang="ko-KR" dirty="0"/>
          </a:p>
          <a:p>
            <a:r>
              <a:rPr lang="ko-KR" altLang="en-US" dirty="0"/>
              <a:t>상하 회전 속도 </a:t>
            </a:r>
            <a:r>
              <a:rPr lang="en-US" altLang="ko-KR" dirty="0"/>
              <a:t>0 </a:t>
            </a:r>
            <a:r>
              <a:rPr lang="ko-KR" altLang="en-US" dirty="0"/>
              <a:t>지정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상 하 버튼 둘 다 눌리지 않았을 때</a:t>
            </a:r>
            <a:endParaRPr lang="en-US" altLang="ko-KR" dirty="0"/>
          </a:p>
          <a:p>
            <a:r>
              <a:rPr lang="ko-KR" altLang="en-US" dirty="0"/>
              <a:t>상하 회전 속도 </a:t>
            </a:r>
            <a:r>
              <a:rPr lang="en-US" altLang="ko-KR" dirty="0"/>
              <a:t>0 </a:t>
            </a:r>
            <a:r>
              <a:rPr lang="ko-KR" altLang="en-US" dirty="0"/>
              <a:t>지정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48F0EFC-5144-5F2A-D883-4D63B9C86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87" y="2000411"/>
            <a:ext cx="5492945" cy="14878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E1C7E1-26A2-2E90-CF74-65C4E6BC522D}"/>
              </a:ext>
            </a:extLst>
          </p:cNvPr>
          <p:cNvSpPr txBox="1"/>
          <p:nvPr/>
        </p:nvSpPr>
        <p:spPr>
          <a:xfrm>
            <a:off x="3069617" y="4147497"/>
            <a:ext cx="57521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/>
              <a:t>문제점 </a:t>
            </a:r>
            <a:r>
              <a:rPr lang="en-US" altLang="ko-KR" sz="2800" dirty="0"/>
              <a:t>-&gt; </a:t>
            </a:r>
            <a:r>
              <a:rPr lang="ko-KR" altLang="en-US" sz="2800" dirty="0"/>
              <a:t>움직임이 부드럽지 않다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1694802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ko-KR" altLang="en-US" dirty="0"/>
              <a:t>스크립트</a:t>
            </a:r>
            <a:r>
              <a:rPr lang="en-US" altLang="ko-KR" dirty="0"/>
              <a:t>4. </a:t>
            </a:r>
            <a:r>
              <a:rPr lang="ko-KR" altLang="en-US" dirty="0"/>
              <a:t> 부드럽게 돌아가게 만들자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869C5-8AE6-0C2E-3642-71A9BF24A384}"/>
              </a:ext>
            </a:extLst>
          </p:cNvPr>
          <p:cNvSpPr txBox="1"/>
          <p:nvPr/>
        </p:nvSpPr>
        <p:spPr>
          <a:xfrm>
            <a:off x="6616020" y="2000411"/>
            <a:ext cx="48006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좌 우 버튼 둘 다 눌리지 않았을 때</a:t>
            </a:r>
            <a:endParaRPr lang="en-US" altLang="ko-KR" dirty="0"/>
          </a:p>
          <a:p>
            <a:r>
              <a:rPr lang="ko-KR" altLang="en-US" dirty="0"/>
              <a:t>상하 회전 속도 </a:t>
            </a:r>
            <a:r>
              <a:rPr lang="en-US" altLang="ko-KR" dirty="0"/>
              <a:t>0 </a:t>
            </a:r>
            <a:r>
              <a:rPr lang="ko-KR" altLang="en-US" dirty="0"/>
              <a:t>지정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상 하 버튼 둘 다 눌리지 않았을 때</a:t>
            </a:r>
            <a:endParaRPr lang="en-US" altLang="ko-KR" dirty="0"/>
          </a:p>
          <a:p>
            <a:r>
              <a:rPr lang="ko-KR" altLang="en-US" dirty="0"/>
              <a:t>상하 회전 속도 </a:t>
            </a:r>
            <a:r>
              <a:rPr lang="en-US" altLang="ko-KR" dirty="0"/>
              <a:t>0 </a:t>
            </a:r>
            <a:r>
              <a:rPr lang="ko-KR" altLang="en-US" dirty="0"/>
              <a:t>지정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F12DAB-6776-0493-FB07-EF8A9B6A9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3" y="1690688"/>
            <a:ext cx="5906324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4100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ko-KR" altLang="en-US" dirty="0"/>
              <a:t>스크립트</a:t>
            </a:r>
            <a:r>
              <a:rPr lang="en-US" altLang="ko-KR" dirty="0"/>
              <a:t>5. </a:t>
            </a:r>
            <a:r>
              <a:rPr lang="ko-KR" altLang="en-US" dirty="0"/>
              <a:t> 무한정 회전 가속 </a:t>
            </a:r>
            <a:r>
              <a:rPr lang="ko-KR" altLang="en-US" dirty="0" err="1"/>
              <a:t>제한걸기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869C5-8AE6-0C2E-3642-71A9BF24A384}"/>
              </a:ext>
            </a:extLst>
          </p:cNvPr>
          <p:cNvSpPr txBox="1"/>
          <p:nvPr/>
        </p:nvSpPr>
        <p:spPr>
          <a:xfrm>
            <a:off x="6096000" y="2000411"/>
            <a:ext cx="53408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Mathf.Clamp</a:t>
            </a:r>
            <a:r>
              <a:rPr lang="en-US" altLang="ko-KR" b="1" dirty="0"/>
              <a:t> </a:t>
            </a:r>
            <a:r>
              <a:rPr lang="ko-KR" altLang="en-US" dirty="0"/>
              <a:t>함수는 변수의</a:t>
            </a:r>
            <a:r>
              <a:rPr lang="en-US" altLang="ko-KR" dirty="0"/>
              <a:t> </a:t>
            </a:r>
            <a:r>
              <a:rPr lang="ko-KR" altLang="en-US" dirty="0"/>
              <a:t>값을</a:t>
            </a:r>
            <a:endParaRPr lang="en-US" altLang="ko-KR" dirty="0"/>
          </a:p>
          <a:p>
            <a:r>
              <a:rPr lang="ko-KR" altLang="en-US" dirty="0"/>
              <a:t>제한합니다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지금 왼쪽의 코드는 </a:t>
            </a:r>
            <a:r>
              <a:rPr lang="en-US" altLang="ko-KR" dirty="0"/>
              <a:t>speed</a:t>
            </a:r>
            <a:r>
              <a:rPr lang="ko-KR" altLang="en-US" dirty="0"/>
              <a:t>를 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en-US" altLang="ko-KR" dirty="0" err="1"/>
              <a:t>Time.deltatime</a:t>
            </a:r>
            <a:r>
              <a:rPr lang="en-US" altLang="ko-KR" dirty="0"/>
              <a:t> * 100</a:t>
            </a:r>
            <a:r>
              <a:rPr lang="ko-KR" altLang="en-US" dirty="0"/>
              <a:t>과</a:t>
            </a:r>
            <a:endParaRPr lang="en-US" altLang="ko-KR" dirty="0"/>
          </a:p>
          <a:p>
            <a:r>
              <a:rPr lang="en-US" altLang="ko-KR" dirty="0"/>
              <a:t>+</a:t>
            </a:r>
            <a:r>
              <a:rPr lang="en-US" altLang="ko-KR" dirty="0" err="1"/>
              <a:t>Time.deltatime</a:t>
            </a:r>
            <a:r>
              <a:rPr lang="en-US" altLang="ko-KR" dirty="0"/>
              <a:t> * 100</a:t>
            </a:r>
            <a:r>
              <a:rPr lang="ko-KR" altLang="en-US" dirty="0"/>
              <a:t> 사이로 제한한 것입니다</a:t>
            </a:r>
            <a:r>
              <a:rPr lang="en-US" altLang="ko-KR" dirty="0"/>
              <a:t>..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67532F0-5E44-0384-BBFD-F03927D6F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990" y="2091652"/>
            <a:ext cx="5258534" cy="157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9447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ko-KR" altLang="en-US" dirty="0"/>
              <a:t>스크립트</a:t>
            </a:r>
            <a:r>
              <a:rPr lang="en-US" altLang="ko-KR" dirty="0"/>
              <a:t>6. </a:t>
            </a:r>
            <a:r>
              <a:rPr lang="ko-KR" altLang="en-US" dirty="0"/>
              <a:t>비행기 하단 양력 주기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869C5-8AE6-0C2E-3642-71A9BF24A384}"/>
              </a:ext>
            </a:extLst>
          </p:cNvPr>
          <p:cNvSpPr txBox="1"/>
          <p:nvPr/>
        </p:nvSpPr>
        <p:spPr>
          <a:xfrm>
            <a:off x="7366497" y="1863604"/>
            <a:ext cx="53408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비행기가 날아가면서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회전 할 때 바닥면에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속도만큼의 양력을 받습니다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그것을 로직으로 구현해봅니다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3E11F5B-9C53-91E6-1E5B-BAFFAE819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242" y="1736531"/>
            <a:ext cx="6350921" cy="3270501"/>
          </a:xfrm>
          <a:prstGeom prst="rect">
            <a:avLst/>
          </a:prstGeom>
        </p:spPr>
      </p:pic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7CA63872-DD80-5C2A-9504-6E4B83E1EACD}"/>
              </a:ext>
            </a:extLst>
          </p:cNvPr>
          <p:cNvSpPr/>
          <p:nvPr/>
        </p:nvSpPr>
        <p:spPr>
          <a:xfrm rot="12239853">
            <a:off x="2812006" y="3021812"/>
            <a:ext cx="942680" cy="6999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883DC670-A20C-4B5D-4B64-339BED231391}"/>
              </a:ext>
            </a:extLst>
          </p:cNvPr>
          <p:cNvSpPr/>
          <p:nvPr/>
        </p:nvSpPr>
        <p:spPr>
          <a:xfrm rot="12239853">
            <a:off x="2296660" y="3590442"/>
            <a:ext cx="942680" cy="6999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FCD47F12-6607-530A-C7A3-B965B94F95D9}"/>
              </a:ext>
            </a:extLst>
          </p:cNvPr>
          <p:cNvSpPr/>
          <p:nvPr/>
        </p:nvSpPr>
        <p:spPr>
          <a:xfrm rot="12239853">
            <a:off x="1566956" y="4044638"/>
            <a:ext cx="942680" cy="6999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0DEA5F-A979-26B5-BBE6-8327894E0AF6}"/>
              </a:ext>
            </a:extLst>
          </p:cNvPr>
          <p:cNvSpPr txBox="1"/>
          <p:nvPr/>
        </p:nvSpPr>
        <p:spPr>
          <a:xfrm>
            <a:off x="1545906" y="5415385"/>
            <a:ext cx="855688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Rigidbody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GetComponent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Rigidbody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&gt;();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var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localVelocity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tr.InverseTransformDirection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rb.velocity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rb.AddRelativeForce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Vector3(0, -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localVelocity.y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Time.deltaTime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500, 0));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246073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D41F8C3-70D2-CBF2-7BC5-482DE1037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74833"/>
            <a:ext cx="6439945" cy="331944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ko-KR" altLang="en-US" dirty="0"/>
              <a:t>스크립트</a:t>
            </a:r>
            <a:r>
              <a:rPr lang="en-US" altLang="ko-KR" dirty="0"/>
              <a:t>7. </a:t>
            </a:r>
            <a:r>
              <a:rPr lang="ko-KR" altLang="en-US" dirty="0" err="1"/>
              <a:t>부딛힐때</a:t>
            </a:r>
            <a:r>
              <a:rPr lang="ko-KR" altLang="en-US" dirty="0"/>
              <a:t> 무중력 해제하기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869C5-8AE6-0C2E-3642-71A9BF24A384}"/>
              </a:ext>
            </a:extLst>
          </p:cNvPr>
          <p:cNvSpPr txBox="1"/>
          <p:nvPr/>
        </p:nvSpPr>
        <p:spPr>
          <a:xfrm>
            <a:off x="7483261" y="1691913"/>
            <a:ext cx="39685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부딛히고</a:t>
            </a:r>
            <a:r>
              <a:rPr lang="ko-KR" altLang="en-US" dirty="0"/>
              <a:t> 나서 공중에 뜨면 안됩니다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그래서 충돌 시 </a:t>
            </a:r>
            <a:r>
              <a:rPr lang="en-US" altLang="ko-KR" dirty="0"/>
              <a:t>Gravity</a:t>
            </a:r>
            <a:r>
              <a:rPr lang="ko-KR" altLang="en-US" dirty="0"/>
              <a:t>를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On </a:t>
            </a:r>
            <a:r>
              <a:rPr lang="ko-KR" altLang="en-US" dirty="0"/>
              <a:t>시킬 것입니다</a:t>
            </a:r>
            <a:r>
              <a:rPr lang="en-US" altLang="ko-KR" dirty="0"/>
              <a:t>.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FCD47F12-6607-530A-C7A3-B965B94F95D9}"/>
              </a:ext>
            </a:extLst>
          </p:cNvPr>
          <p:cNvSpPr/>
          <p:nvPr/>
        </p:nvSpPr>
        <p:spPr>
          <a:xfrm rot="5400000">
            <a:off x="1558249" y="1919746"/>
            <a:ext cx="942680" cy="6999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0DEA5F-A979-26B5-BBE6-8327894E0AF6}"/>
              </a:ext>
            </a:extLst>
          </p:cNvPr>
          <p:cNvSpPr txBox="1"/>
          <p:nvPr/>
        </p:nvSpPr>
        <p:spPr>
          <a:xfrm>
            <a:off x="1679619" y="4994275"/>
            <a:ext cx="855688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it-IT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private</a:t>
            </a:r>
            <a:r>
              <a:rPr lang="it-IT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it-IT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it-IT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it-IT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OnCollisionEnter</a:t>
            </a:r>
            <a:r>
              <a:rPr lang="it-IT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(Collision collision)</a:t>
            </a:r>
          </a:p>
          <a:p>
            <a:r>
              <a:rPr lang="ko-KR" altLang="en-US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(collision.gameObject.name == </a:t>
            </a:r>
            <a:r>
              <a:rPr lang="en-US" altLang="ko-KR" sz="1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"Terrain"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ko-KR" altLang="en-US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Rigidbody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GetComponent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Rigidbody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&gt;();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rb.useGravity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ko-KR" altLang="en-US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ko-KR" altLang="en-US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100" dirty="0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28201AB7-3F8A-0311-917A-B54D70344145}"/>
              </a:ext>
            </a:extLst>
          </p:cNvPr>
          <p:cNvSpPr/>
          <p:nvPr/>
        </p:nvSpPr>
        <p:spPr>
          <a:xfrm rot="5400000">
            <a:off x="5274690" y="2521171"/>
            <a:ext cx="942680" cy="6999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1025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ko-KR" altLang="en-US" dirty="0"/>
              <a:t>스크립트</a:t>
            </a:r>
            <a:r>
              <a:rPr lang="en-US" altLang="ko-KR" dirty="0"/>
              <a:t>8. </a:t>
            </a:r>
            <a:r>
              <a:rPr lang="ko-KR" altLang="en-US" dirty="0"/>
              <a:t>가속 기능 만들기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38EF4A-C0AE-E391-8CDD-22ECCCDE63A1}"/>
              </a:ext>
            </a:extLst>
          </p:cNvPr>
          <p:cNvSpPr txBox="1"/>
          <p:nvPr/>
        </p:nvSpPr>
        <p:spPr>
          <a:xfrm>
            <a:off x="3529569" y="3651004"/>
            <a:ext cx="4682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게임을 이기게 만들 수 있는 핵심인</a:t>
            </a:r>
            <a:endParaRPr lang="en-US" altLang="ko-KR" sz="2000" dirty="0"/>
          </a:p>
          <a:p>
            <a:r>
              <a:rPr lang="ko-KR" altLang="en-US" sz="2000" dirty="0"/>
              <a:t>가속 기능을 만들어봅니다</a:t>
            </a:r>
            <a:r>
              <a:rPr lang="en-US" altLang="ko-KR" sz="2000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8B507E-3B88-7948-8770-D2B65D954135}"/>
              </a:ext>
            </a:extLst>
          </p:cNvPr>
          <p:cNvSpPr txBox="1"/>
          <p:nvPr/>
        </p:nvSpPr>
        <p:spPr>
          <a:xfrm>
            <a:off x="1332411" y="2247653"/>
            <a:ext cx="86824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Input.GetKey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KeyCode.Space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))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rb.AddRelativeForce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Vector3(-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Time.deltaTime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300, 0, 0));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69219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ko-KR" altLang="en-US" dirty="0"/>
              <a:t>스크립트</a:t>
            </a:r>
            <a:r>
              <a:rPr lang="en-US" altLang="ko-KR" dirty="0"/>
              <a:t>9. </a:t>
            </a:r>
            <a:r>
              <a:rPr lang="ko-KR" altLang="en-US" dirty="0"/>
              <a:t>폭발 처리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38EF4A-C0AE-E391-8CDD-22ECCCDE63A1}"/>
              </a:ext>
            </a:extLst>
          </p:cNvPr>
          <p:cNvSpPr txBox="1"/>
          <p:nvPr/>
        </p:nvSpPr>
        <p:spPr>
          <a:xfrm>
            <a:off x="2871307" y="5508173"/>
            <a:ext cx="7974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충돌하면 폭발 이펙트를 적용 하도록 수정해봅니다</a:t>
            </a:r>
            <a:r>
              <a:rPr lang="en-US" altLang="ko-KR" sz="2000" dirty="0"/>
              <a:t>..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A9AFD44-D2E8-ECE1-95A3-10C647085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467" y="1690688"/>
            <a:ext cx="6679278" cy="345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9590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규칙을 만들어봅니다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28132B-3E79-891C-B385-F78D7808E43A}"/>
              </a:ext>
            </a:extLst>
          </p:cNvPr>
          <p:cNvSpPr txBox="1"/>
          <p:nvPr/>
        </p:nvSpPr>
        <p:spPr>
          <a:xfrm>
            <a:off x="1124263" y="2098261"/>
            <a:ext cx="89341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비행기 폭발 효과 만들기</a:t>
            </a:r>
            <a:br>
              <a:rPr lang="en-US" altLang="ko-KR" dirty="0"/>
            </a:br>
            <a:r>
              <a:rPr lang="en-US" altLang="ko-KR" dirty="0"/>
              <a:t> </a:t>
            </a:r>
          </a:p>
          <a:p>
            <a:pPr marL="342900" indent="-342900">
              <a:buAutoNum type="arabicPeriod"/>
            </a:pPr>
            <a:r>
              <a:rPr lang="ko-KR" altLang="en-US" dirty="0"/>
              <a:t>폭발 할 때 중력 부여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패배 조건을 만들어 폭발 효과 주기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높이 </a:t>
            </a:r>
            <a:r>
              <a:rPr lang="en-US" altLang="ko-KR" dirty="0"/>
              <a:t>30</a:t>
            </a:r>
            <a:r>
              <a:rPr lang="ko-KR" altLang="en-US" dirty="0"/>
              <a:t>미터 초과 시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터레인에 </a:t>
            </a:r>
            <a:r>
              <a:rPr lang="ko-KR" altLang="en-US" dirty="0" err="1"/>
              <a:t>부딛힌</a:t>
            </a:r>
            <a:r>
              <a:rPr lang="ko-KR" altLang="en-US" dirty="0"/>
              <a:t> 경우</a:t>
            </a:r>
            <a:br>
              <a:rPr lang="en-US" altLang="ko-KR" dirty="0"/>
            </a:br>
            <a:r>
              <a:rPr lang="en-US" altLang="ko-KR" dirty="0"/>
              <a:t>- 60</a:t>
            </a:r>
            <a:r>
              <a:rPr lang="ko-KR" altLang="en-US" dirty="0"/>
              <a:t>초 초과한 경우</a:t>
            </a:r>
            <a:br>
              <a:rPr lang="en-US" altLang="ko-KR" dirty="0"/>
            </a:b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Collider</a:t>
            </a:r>
            <a:r>
              <a:rPr lang="ko-KR" altLang="en-US" dirty="0"/>
              <a:t>로 승리 지점 만들기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325049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빌드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28132B-3E79-891C-B385-F78D7808E43A}"/>
              </a:ext>
            </a:extLst>
          </p:cNvPr>
          <p:cNvSpPr txBox="1"/>
          <p:nvPr/>
        </p:nvSpPr>
        <p:spPr>
          <a:xfrm>
            <a:off x="1124263" y="1798223"/>
            <a:ext cx="8934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64</a:t>
            </a:r>
            <a:r>
              <a:rPr lang="ko-KR" altLang="en-US" dirty="0"/>
              <a:t>비트 윈도우 환경에서 빌드</a:t>
            </a:r>
            <a:r>
              <a:rPr lang="en-US" altLang="ko-KR" dirty="0"/>
              <a:t> </a:t>
            </a:r>
            <a:r>
              <a:rPr lang="ko-KR" altLang="en-US" dirty="0"/>
              <a:t>후 결과 확인</a:t>
            </a:r>
            <a:r>
              <a:rPr lang="en-US" altLang="ko-KR" dirty="0"/>
              <a:t>!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시간이 남으면 한번 스스로 게임 초기화 버튼을 만들어봅니다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6EC9F8-24F8-CFE2-B61E-27CCA7AA1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925" y="2814861"/>
            <a:ext cx="5568834" cy="347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845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인디게임이란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명에서 </a:t>
            </a:r>
            <a:r>
              <a:rPr lang="en-US" altLang="ko-KR" dirty="0"/>
              <a:t>3</a:t>
            </a:r>
            <a:r>
              <a:rPr lang="ko-KR" altLang="en-US" dirty="0"/>
              <a:t>명 정도의 인원으로 만들어지는 게임</a:t>
            </a:r>
            <a:endParaRPr lang="en-US" altLang="ko-KR" dirty="0"/>
          </a:p>
          <a:p>
            <a:r>
              <a:rPr lang="ko-KR" altLang="en-US" dirty="0"/>
              <a:t>양산형 게임과 차별화된 신선한 컨셉트</a:t>
            </a:r>
            <a:endParaRPr lang="en-US" altLang="ko-KR" dirty="0"/>
          </a:p>
          <a:p>
            <a:r>
              <a:rPr lang="ko-KR" altLang="en-US" dirty="0"/>
              <a:t>인원수가 적기에 생산성이 좋은 게임 엔진을 선택해야함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2050" name="Picture 2" descr="명작의 탄생3 스타듀 밸리 나홀로 개발 백만장자 | 한경닷컴">
            <a:extLst>
              <a:ext uri="{FF2B5EF4-FFF2-40B4-BE49-F238E27FC236}">
                <a16:creationId xmlns:a16="http://schemas.microsoft.com/office/drawing/2014/main" id="{4D58770E-2234-ECE7-B775-C3B7AF692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2" y="3787712"/>
            <a:ext cx="2786063" cy="2188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2020 최고 인기 게임 '어몽 어스' , 스팀 PC방 입점 - 전자신문">
            <a:extLst>
              <a:ext uri="{FF2B5EF4-FFF2-40B4-BE49-F238E27FC236}">
                <a16:creationId xmlns:a16="http://schemas.microsoft.com/office/drawing/2014/main" id="{7A9D46C2-2152-DB87-C997-56A865AF1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9810" y="3782993"/>
            <a:ext cx="3886902" cy="2188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04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알아보기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798" y="1690688"/>
            <a:ext cx="10515600" cy="4351338"/>
          </a:xfrm>
        </p:spPr>
        <p:txBody>
          <a:bodyPr/>
          <a:lstStyle/>
          <a:p>
            <a:r>
              <a:rPr lang="ko-KR" altLang="en-US" dirty="0"/>
              <a:t>유니티는 기본적으로 </a:t>
            </a:r>
            <a:r>
              <a:rPr lang="en-US" altLang="ko-KR" dirty="0"/>
              <a:t>3D</a:t>
            </a:r>
            <a:r>
              <a:rPr lang="ko-KR" altLang="en-US" dirty="0"/>
              <a:t>로 되어있습니다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2D </a:t>
            </a:r>
            <a:r>
              <a:rPr lang="ko-KR" altLang="en-US" dirty="0"/>
              <a:t>게임도 </a:t>
            </a:r>
            <a:r>
              <a:rPr lang="en-US" altLang="ko-KR" dirty="0"/>
              <a:t>3D </a:t>
            </a:r>
            <a:r>
              <a:rPr lang="ko-KR" altLang="en-US" dirty="0"/>
              <a:t>공간에서 만들어집니다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A78396-7605-F042-1C89-D4598A7AE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62" y="3016251"/>
            <a:ext cx="5491336" cy="328321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34F8EB6-D46E-4FB4-9104-09CDD485F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134" y="3016251"/>
            <a:ext cx="5491336" cy="328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01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에디터 화면 이동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798" y="1690688"/>
            <a:ext cx="10515600" cy="4351338"/>
          </a:xfrm>
        </p:spPr>
        <p:txBody>
          <a:bodyPr/>
          <a:lstStyle/>
          <a:p>
            <a:r>
              <a:rPr lang="ko-KR" altLang="en-US" dirty="0"/>
              <a:t>마우스 오른쪽 버튼으로 둘러보기</a:t>
            </a:r>
            <a:endParaRPr lang="en-US" altLang="ko-KR" dirty="0"/>
          </a:p>
          <a:p>
            <a:r>
              <a:rPr lang="en-US" altLang="ko-KR" dirty="0"/>
              <a:t>W, A, S, D</a:t>
            </a:r>
            <a:r>
              <a:rPr lang="ko-KR" altLang="en-US" dirty="0"/>
              <a:t>로 돌아보기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4F8EB6-D46E-4FB4-9104-09CDD485F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812" y="2861872"/>
            <a:ext cx="5491336" cy="328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235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비주얼 스튜디오 세팅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오른쪽 프로젝트 구조가 보여야 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18312C-CFF6-7FC1-438C-E57D3CB81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223" y="2645393"/>
            <a:ext cx="4741792" cy="2835069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C99ED61-6969-EE66-0B79-4DF23AC0491F}"/>
              </a:ext>
            </a:extLst>
          </p:cNvPr>
          <p:cNvSpPr txBox="1">
            <a:spLocks/>
          </p:cNvSpPr>
          <p:nvPr/>
        </p:nvSpPr>
        <p:spPr>
          <a:xfrm>
            <a:off x="5708584" y="1637774"/>
            <a:ext cx="543623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이렇게 보이면 설치가 잘못된 것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반드시 프로젝트가 보여야 함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B67D8CE-CF1E-CA61-2A5C-D979C9CD4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500" y="3988104"/>
            <a:ext cx="3630849" cy="2589943"/>
          </a:xfrm>
          <a:prstGeom prst="rect">
            <a:avLst/>
          </a:prstGeom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09C70372-EDF2-6AEB-FC59-4B0250490CE2}"/>
              </a:ext>
            </a:extLst>
          </p:cNvPr>
          <p:cNvSpPr/>
          <p:nvPr/>
        </p:nvSpPr>
        <p:spPr>
          <a:xfrm rot="800408">
            <a:off x="5989354" y="4910447"/>
            <a:ext cx="482270" cy="10212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11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오브젝트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유니티의 모든 오브젝트는 </a:t>
            </a:r>
            <a:r>
              <a:rPr lang="en-US" altLang="ko-KR" dirty="0"/>
              <a:t>“</a:t>
            </a:r>
            <a:r>
              <a:rPr lang="ko-KR" altLang="en-US" dirty="0" err="1"/>
              <a:t>게임오브젝트</a:t>
            </a:r>
            <a:r>
              <a:rPr lang="en-US" altLang="ko-KR" dirty="0"/>
              <a:t>”</a:t>
            </a:r>
            <a:r>
              <a:rPr lang="ko-KR" altLang="en-US" dirty="0"/>
              <a:t>라는 형태로 존재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2D </a:t>
            </a:r>
            <a:r>
              <a:rPr lang="ko-KR" altLang="en-US" dirty="0"/>
              <a:t>게임 오브젝트</a:t>
            </a:r>
            <a:endParaRPr lang="en-US" altLang="ko-KR" dirty="0"/>
          </a:p>
          <a:p>
            <a:r>
              <a:rPr lang="en-US" altLang="ko-KR" dirty="0"/>
              <a:t>3D </a:t>
            </a:r>
            <a:r>
              <a:rPr lang="ko-KR" altLang="en-US" dirty="0"/>
              <a:t>게임 오브젝트</a:t>
            </a:r>
            <a:endParaRPr lang="en-US" altLang="ko-KR" dirty="0"/>
          </a:p>
          <a:p>
            <a:r>
              <a:rPr lang="ko-KR" altLang="en-US" dirty="0"/>
              <a:t>이펙트</a:t>
            </a:r>
            <a:endParaRPr lang="en-US" altLang="ko-KR" dirty="0"/>
          </a:p>
          <a:p>
            <a:r>
              <a:rPr lang="ko-KR" altLang="en-US" dirty="0"/>
              <a:t>카메라 </a:t>
            </a:r>
            <a:endParaRPr lang="en-US" altLang="ko-KR" dirty="0"/>
          </a:p>
          <a:p>
            <a:r>
              <a:rPr lang="ko-KR" altLang="en-US" dirty="0"/>
              <a:t>오디오 등등</a:t>
            </a:r>
            <a:r>
              <a:rPr lang="en-US" altLang="ko-KR" dirty="0"/>
              <a:t>..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5786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2850</TotalTime>
  <Words>1393</Words>
  <Application>Microsoft Office PowerPoint</Application>
  <PresentationFormat>와이드스크린</PresentationFormat>
  <Paragraphs>306</Paragraphs>
  <Slides>49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49</vt:i4>
      </vt:variant>
    </vt:vector>
  </HeadingPairs>
  <TitlesOfParts>
    <vt:vector size="55" baseType="lpstr">
      <vt:lpstr>Apple SD Gothic Neo</vt:lpstr>
      <vt:lpstr>돋움체</vt:lpstr>
      <vt:lpstr>맑은 고딕</vt:lpstr>
      <vt:lpstr>Arial</vt:lpstr>
      <vt:lpstr>Office 테마</vt:lpstr>
      <vt:lpstr>Bitmap Image</vt:lpstr>
      <vt:lpstr>유니티를 이용한 2D게임 제작</vt:lpstr>
      <vt:lpstr>강사 소개- 이상협</vt:lpstr>
      <vt:lpstr>강의 계획표</vt:lpstr>
      <vt:lpstr>유니티 특징</vt:lpstr>
      <vt:lpstr>인디게임이란?</vt:lpstr>
      <vt:lpstr>유니티 알아보기</vt:lpstr>
      <vt:lpstr>에디터 화면 이동</vt:lpstr>
      <vt:lpstr>비주얼 스튜디오 세팅</vt:lpstr>
      <vt:lpstr>유니티 오브젝트</vt:lpstr>
      <vt:lpstr>컴포넌트</vt:lpstr>
      <vt:lpstr>유니티로 주사위 만들기</vt:lpstr>
      <vt:lpstr>주사위 던지기 만들기</vt:lpstr>
      <vt:lpstr>트랜스폼</vt:lpstr>
      <vt:lpstr>Rigidbody, Collider 등 물리엔진 컴포넌트</vt:lpstr>
      <vt:lpstr>스크립트</vt:lpstr>
      <vt:lpstr>Day2</vt:lpstr>
      <vt:lpstr>3D 오브젝트란</vt:lpstr>
      <vt:lpstr>3D 오브젝트란</vt:lpstr>
      <vt:lpstr>3D 오브젝트 가져오기</vt:lpstr>
      <vt:lpstr>3D 오브젝트 가져오기</vt:lpstr>
      <vt:lpstr>비행기 위치, 크기를 조정해봅니다.</vt:lpstr>
      <vt:lpstr>비행기에 이펙트(파티클 시스템) 주기</vt:lpstr>
      <vt:lpstr>비행기에 충돌 감지 영역 만들기</vt:lpstr>
      <vt:lpstr>지형 만들기 - 터레인</vt:lpstr>
      <vt:lpstr>지형 만들기 – 터레인 색칠하기1</vt:lpstr>
      <vt:lpstr>지형 만들기 – 터레인 높이 조절하기</vt:lpstr>
      <vt:lpstr>day3</vt:lpstr>
      <vt:lpstr>강의 계획표</vt:lpstr>
      <vt:lpstr>Day3 준비사항</vt:lpstr>
      <vt:lpstr>Day3 프로젝트를 엽니다.</vt:lpstr>
      <vt:lpstr>바다를 만들어 줍니다..</vt:lpstr>
      <vt:lpstr>바다를 만들어 줍니다..</vt:lpstr>
      <vt:lpstr>스크립트 만들기</vt:lpstr>
      <vt:lpstr>스크립트 기초 – 구조</vt:lpstr>
      <vt:lpstr>스크립트 기초 – 델타 타임</vt:lpstr>
      <vt:lpstr>참고. 비행기는 어떻게 움직일까? </vt:lpstr>
      <vt:lpstr>스크립트 만들기 전 비행기 중력을 없애기</vt:lpstr>
      <vt:lpstr>스크립트1. 비행기 출발시키기</vt:lpstr>
      <vt:lpstr>스크립트1. 비행기 출발시키기</vt:lpstr>
      <vt:lpstr>스크립트2.  키보드 입력</vt:lpstr>
      <vt:lpstr>스크립트3.  계속 돌아가는 문제 해결</vt:lpstr>
      <vt:lpstr>스크립트4.  부드럽게 돌아가게 만들자</vt:lpstr>
      <vt:lpstr>스크립트5.  무한정 회전 가속 제한걸기</vt:lpstr>
      <vt:lpstr>스크립트6. 비행기 하단 양력 주기</vt:lpstr>
      <vt:lpstr>스크립트7. 부딛힐때 무중력 해제하기</vt:lpstr>
      <vt:lpstr>스크립트8. 가속 기능 만들기</vt:lpstr>
      <vt:lpstr>스크립트9. 폭발 처리</vt:lpstr>
      <vt:lpstr>게임 규칙을 만들어봅니다.</vt:lpstr>
      <vt:lpstr>게임 빌드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유니티를 이용한 2D게임 제작</dc:title>
  <dc:creator>이 상협</dc:creator>
  <cp:lastModifiedBy>이 상협</cp:lastModifiedBy>
  <cp:revision>6</cp:revision>
  <dcterms:created xsi:type="dcterms:W3CDTF">2022-07-14T17:04:32Z</dcterms:created>
  <dcterms:modified xsi:type="dcterms:W3CDTF">2022-07-19T12:31:42Z</dcterms:modified>
</cp:coreProperties>
</file>

<file path=docProps/thumbnail.jpeg>
</file>